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2" r:id="rId2"/>
  </p:sldMasterIdLst>
  <p:notesMasterIdLst>
    <p:notesMasterId r:id="rId34"/>
  </p:notesMasterIdLst>
  <p:sldIdLst>
    <p:sldId id="256" r:id="rId3"/>
    <p:sldId id="257" r:id="rId4"/>
    <p:sldId id="258" r:id="rId5"/>
    <p:sldId id="289" r:id="rId6"/>
    <p:sldId id="260" r:id="rId7"/>
    <p:sldId id="261" r:id="rId8"/>
    <p:sldId id="262" r:id="rId9"/>
    <p:sldId id="263" r:id="rId10"/>
    <p:sldId id="264" r:id="rId11"/>
    <p:sldId id="288" r:id="rId12"/>
    <p:sldId id="265" r:id="rId13"/>
    <p:sldId id="266" r:id="rId14"/>
    <p:sldId id="267" r:id="rId15"/>
    <p:sldId id="268" r:id="rId16"/>
    <p:sldId id="276" r:id="rId17"/>
    <p:sldId id="269" r:id="rId18"/>
    <p:sldId id="270" r:id="rId19"/>
    <p:sldId id="271" r:id="rId20"/>
    <p:sldId id="272" r:id="rId21"/>
    <p:sldId id="273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66"/>
    <a:srgbClr val="CC6600"/>
    <a:srgbClr val="A20000"/>
    <a:srgbClr val="FF9F9F"/>
    <a:srgbClr val="FFFFCC"/>
    <a:srgbClr val="820000"/>
    <a:srgbClr val="71799F"/>
    <a:srgbClr val="8D93B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63" autoAdjust="0"/>
    <p:restoredTop sz="88936" autoAdjust="0"/>
  </p:normalViewPr>
  <p:slideViewPr>
    <p:cSldViewPr>
      <p:cViewPr>
        <p:scale>
          <a:sx n="80" d="100"/>
          <a:sy n="80" d="100"/>
        </p:scale>
        <p:origin x="-107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A7B26-D4A2-408C-A545-8517DE1B8157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3DFCE-C7C9-4F1B-AE11-CE8BA3357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DFCE-C7C9-4F1B-AE11-CE8BA3357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2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Weebly</a:t>
            </a:r>
            <a:r>
              <a:rPr lang="en-US" dirty="0" smtClean="0"/>
              <a:t>, </a:t>
            </a:r>
            <a:r>
              <a:rPr lang="en-US" dirty="0" err="1" smtClean="0"/>
              <a:t>yola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DFCE-C7C9-4F1B-AE11-CE8BA33575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9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Twitter, mechanical </a:t>
            </a:r>
            <a:r>
              <a:rPr lang="en-US" dirty="0" err="1" smtClean="0"/>
              <a:t>turk</a:t>
            </a:r>
            <a:r>
              <a:rPr lang="en-US" dirty="0" smtClean="0"/>
              <a:t>, </a:t>
            </a:r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DFCE-C7C9-4F1B-AE11-CE8BA33575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DFCE-C7C9-4F1B-AE11-CE8BA3357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6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DFCE-C7C9-4F1B-AE11-CE8BA3357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customer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DFCE-C7C9-4F1B-AE11-CE8BA3357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0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DFCE-C7C9-4F1B-AE11-CE8BA3357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3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DFCE-C7C9-4F1B-AE11-CE8BA3357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3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Gtalk</a:t>
            </a:r>
            <a:r>
              <a:rPr lang="en-US" dirty="0" smtClean="0"/>
              <a:t>, </a:t>
            </a:r>
            <a:r>
              <a:rPr lang="en-US" dirty="0" err="1" smtClean="0"/>
              <a:t>meebo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DFCE-C7C9-4F1B-AE11-CE8BA33575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28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Pencil/paper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DFCE-C7C9-4F1B-AE11-CE8BA33575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60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Kickstarter</a:t>
            </a:r>
            <a:r>
              <a:rPr lang="en-US" dirty="0" smtClean="0"/>
              <a:t>, </a:t>
            </a:r>
            <a:r>
              <a:rPr lang="en-US" dirty="0" err="1" smtClean="0"/>
              <a:t>youtube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vimeo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DFCE-C7C9-4F1B-AE11-CE8BA33575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3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iLaunch: Get Going! - October 20, 2010</a:t>
            </a:r>
            <a:endParaRPr lang="en-US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26B787E-C2D2-4A1F-9B23-50A0885523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334000" y="2438400"/>
            <a:ext cx="3657600" cy="1600200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  <a:latin typeface="Gill Sans Ultra Bold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4267200"/>
            <a:ext cx="4191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2010</a:t>
            </a:r>
            <a:endParaRPr lang="en-US" dirty="0"/>
          </a:p>
        </p:txBody>
      </p:sp>
      <p:pic>
        <p:nvPicPr>
          <p:cNvPr id="5143" name="Picture 2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6" t="5305" r="-1792" b="19087"/>
          <a:stretch/>
        </p:blipFill>
        <p:spPr bwMode="auto">
          <a:xfrm>
            <a:off x="-1" y="-1"/>
            <a:ext cx="584734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iLaunch: Get Going! - October 20,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6713EA-ADB6-4739-B596-6CF47EAFCC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7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iLaunch: Get Going! - October 20,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34C21-954E-4A46-9DA0-43B47F35F1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iLaunch: Get Going! - October 20,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3924D2F-BC0C-430E-8515-DBC2319DB2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66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70F-1F1D-4ED1-9232-B7AE43D1524F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3B09-FA7C-4D78-AD4F-D0DF106E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2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781800"/>
          </a:xfrm>
          <a:prstGeom prst="rect">
            <a:avLst/>
          </a:prstGeom>
          <a:noFill/>
          <a:ln w="508000" cmpd="sng">
            <a:solidFill>
              <a:srgbClr val="A2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6775" y="5623036"/>
            <a:ext cx="9207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i="0" dirty="0" smtClean="0">
                <a:solidFill>
                  <a:schemeClr val="bg1">
                    <a:lumMod val="65000"/>
                  </a:schemeClr>
                </a:solidFill>
                <a:latin typeface="Franklin Gothic Heavy" pitchFamily="34" charset="0"/>
              </a:rPr>
              <a:t>HANDS-ON PRACTICE</a:t>
            </a:r>
            <a:endParaRPr lang="en-US" sz="7000" i="0" dirty="0">
              <a:solidFill>
                <a:schemeClr val="bg1">
                  <a:lumMod val="65000"/>
                </a:schemeClr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70F-1F1D-4ED1-9232-B7AE43D1524F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3B09-FA7C-4D78-AD4F-D0DF106E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4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70F-1F1D-4ED1-9232-B7AE43D1524F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3B09-FA7C-4D78-AD4F-D0DF106E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8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70F-1F1D-4ED1-9232-B7AE43D1524F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3B09-FA7C-4D78-AD4F-D0DF106E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8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70F-1F1D-4ED1-9232-B7AE43D1524F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3B09-FA7C-4D78-AD4F-D0DF106E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41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70F-1F1D-4ED1-9232-B7AE43D1524F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3B09-FA7C-4D78-AD4F-D0DF106E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7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371600"/>
          </a:xfrm>
        </p:spPr>
        <p:txBody>
          <a:bodyPr/>
          <a:lstStyle>
            <a:lvl1pPr>
              <a:defRPr sz="4000"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848600" cy="3886200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lang="en-US" smtClean="0"/>
              <a:t>iLaunch: Get Going! - October 20,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E2DB4-7D14-49E9-BEC0-7CF03D7F25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838200" y="6245225"/>
            <a:ext cx="1752599" cy="476250"/>
          </a:xfrm>
        </p:spPr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October 20, 2010</a:t>
            </a:r>
            <a:endParaRPr lang="en-US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890482" y="3219855"/>
            <a:ext cx="6705600" cy="57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9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70F-1F1D-4ED1-9232-B7AE43D1524F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3B09-FA7C-4D78-AD4F-D0DF106E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3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70F-1F1D-4ED1-9232-B7AE43D1524F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3B09-FA7C-4D78-AD4F-D0DF106E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5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70F-1F1D-4ED1-9232-B7AE43D1524F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3B09-FA7C-4D78-AD4F-D0DF106E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47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70F-1F1D-4ED1-9232-B7AE43D1524F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3B09-FA7C-4D78-AD4F-D0DF106E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6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iLaunch: Get Going! - October 20,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813412-AA08-4470-A67D-949029836E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iLaunch: Get Going! - October 20,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0DE404-CC35-42A9-BC50-C6D4785A1E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iLaunch: Get Going! - October 20,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2D6439-0294-4A7B-B447-5F20FE651F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9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iLaunch: Get Going! - October 20,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222E74-2A71-4D62-BBC9-C9777F33CD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096000" y="6248400"/>
            <a:ext cx="2895600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iLaunch: Get Going! - October 20, 2010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4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iLaunch: Get Going! - October 20,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25B263-BCDC-46EE-A795-331C2E94A6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4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iLaunch: Get Going! - October 20,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5BB0AD-433F-442A-A96D-77BC28E333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1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i="0">
                <a:latin typeface="Franklin Gothic Book" pitchFamily="34" charset="0"/>
              </a:defRPr>
            </a:lvl1pPr>
          </a:lstStyle>
          <a:p>
            <a:r>
              <a:rPr lang="en-US" smtClean="0"/>
              <a:t>iLaunch: Get Going! - October 20, 2010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 Black" pitchFamily="34" charset="0"/>
              </a:defRPr>
            </a:lvl1pPr>
          </a:lstStyle>
          <a:p>
            <a:fld id="{E8D53224-2C63-493C-A801-3800F2F579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352" y="6245225"/>
            <a:ext cx="167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Franklin Gothic Book" pitchFamily="34" charset="0"/>
              </a:defRPr>
            </a:lvl1pPr>
          </a:lstStyle>
          <a:p>
            <a:r>
              <a:rPr lang="en-US" smtClean="0"/>
              <a:t>October 20, 2010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890482" y="3219855"/>
            <a:ext cx="6705600" cy="57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Franklin Gothic Book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Franklin Gothic Book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Franklin Gothic Book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Franklin Gothic Boo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770F-1F1D-4ED1-9232-B7AE43D1524F}" type="datetimeFigureOut">
              <a:rPr lang="en-US" smtClean="0"/>
              <a:t>3/27/2011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D3B09-FA7C-4D78-AD4F-D0DF106E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9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Relationship Id="rId9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2.gif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launchbi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2540926"/>
            <a:ext cx="4495800" cy="1454727"/>
          </a:xfrm>
          <a:ln>
            <a:noFill/>
          </a:ln>
        </p:spPr>
        <p:txBody>
          <a:bodyPr/>
          <a:lstStyle/>
          <a:p>
            <a:r>
              <a:rPr lang="en-US" dirty="0" smtClean="0"/>
              <a:t>Get Going!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061739"/>
            <a:ext cx="4191000" cy="9160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>
                <a:latin typeface="Helena's Hand" pitchFamily="34" charset="2"/>
              </a:rPr>
              <a:t>Build &amp; </a:t>
            </a:r>
            <a:r>
              <a:rPr lang="en-US" sz="3600" dirty="0">
                <a:latin typeface="Helena's Hand" pitchFamily="34" charset="2"/>
              </a:rPr>
              <a:t>test your idea without </a:t>
            </a:r>
            <a:r>
              <a:rPr lang="en-US" sz="3600" dirty="0" smtClean="0">
                <a:latin typeface="Helena's Hand" pitchFamily="34" charset="2"/>
              </a:rPr>
              <a:t>programming</a:t>
            </a:r>
            <a:endParaRPr lang="en-US" sz="3600" dirty="0">
              <a:latin typeface="Helena's Hand" pitchFamily="34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5111948"/>
            <a:ext cx="4038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Franklin Gothic Demi" pitchFamily="34" charset="0"/>
              </a:rPr>
              <a:t>Elizabeth Yin</a:t>
            </a:r>
          </a:p>
          <a:p>
            <a:r>
              <a:rPr lang="en-US" sz="2400" i="0" dirty="0" smtClean="0">
                <a:latin typeface="Franklin Gothic Demi" pitchFamily="34" charset="0"/>
              </a:rPr>
              <a:t>Jennifer Chin</a:t>
            </a:r>
          </a:p>
          <a:p>
            <a:r>
              <a:rPr lang="en-US" i="0" dirty="0" smtClean="0">
                <a:latin typeface="Franklin Gothic Book" pitchFamily="34" charset="0"/>
              </a:rPr>
              <a:t>co-founders of </a:t>
            </a:r>
            <a:r>
              <a:rPr lang="en-US" i="0" dirty="0" err="1" smtClean="0">
                <a:latin typeface="Franklin Gothic Book" pitchFamily="34" charset="0"/>
              </a:rPr>
              <a:t>LaunchBit</a:t>
            </a:r>
            <a:endParaRPr lang="en-US" i="0" dirty="0" smtClean="0">
              <a:latin typeface="Franklin Gothic Boo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23" y="3886200"/>
            <a:ext cx="4267200" cy="130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subsequent interviews, present your solution for feedback</a:t>
            </a:r>
            <a:endParaRPr lang="en-US" b="1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203255" y="2153824"/>
            <a:ext cx="3336925" cy="1046576"/>
            <a:chOff x="4222097" y="1676400"/>
            <a:chExt cx="3643690" cy="1143000"/>
          </a:xfrm>
          <a:solidFill>
            <a:srgbClr val="92D050"/>
          </a:solidFill>
        </p:grpSpPr>
        <p:sp>
          <p:nvSpPr>
            <p:cNvPr id="7" name="Rounded Rectangular Callout 6"/>
            <p:cNvSpPr/>
            <p:nvPr/>
          </p:nvSpPr>
          <p:spPr>
            <a:xfrm>
              <a:off x="4222097" y="1676400"/>
              <a:ext cx="3643690" cy="1143000"/>
            </a:xfrm>
            <a:prstGeom prst="wedgeRoundRectCallou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i="0">
                <a:latin typeface="Franklin Gothic Book" pitchFamily="34" charset="0"/>
              </a:endParaRP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341694" y="1972411"/>
              <a:ext cx="3407308" cy="430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200" i="0" dirty="0" smtClean="0">
                  <a:latin typeface="Franklin Gothic Book" pitchFamily="34" charset="0"/>
                </a:rPr>
                <a:t>Would you use it?</a:t>
              </a:r>
              <a:endParaRPr lang="en-US" sz="2200" i="0" dirty="0">
                <a:latin typeface="Franklin Gothic Book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38200" y="3632339"/>
            <a:ext cx="3732105" cy="1268868"/>
            <a:chOff x="1219200" y="3941117"/>
            <a:chExt cx="3325894" cy="1088083"/>
          </a:xfrm>
          <a:solidFill>
            <a:srgbClr val="FFFFCC"/>
          </a:solidFill>
        </p:grpSpPr>
        <p:sp>
          <p:nvSpPr>
            <p:cNvPr id="10" name="Rounded Rectangular Callout 9"/>
            <p:cNvSpPr/>
            <p:nvPr/>
          </p:nvSpPr>
          <p:spPr>
            <a:xfrm>
              <a:off x="1219200" y="3941117"/>
              <a:ext cx="3325894" cy="1088083"/>
            </a:xfrm>
            <a:prstGeom prst="wedgeRoundRectCallout">
              <a:avLst/>
            </a:prstGeom>
            <a:grpFill/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i="0">
                <a:latin typeface="Franklin Gothic Book" pitchFamily="34" charset="0"/>
              </a:endParaRPr>
            </a:p>
          </p:txBody>
        </p: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1303189" y="4130990"/>
              <a:ext cx="3167828" cy="6598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200" i="0" dirty="0" smtClean="0">
                  <a:latin typeface="Franklin Gothic Book" pitchFamily="34" charset="0"/>
                </a:rPr>
                <a:t>How much would you expect this to cost, if anything?</a:t>
              </a:r>
              <a:endParaRPr lang="en-US" sz="2200" i="0" dirty="0">
                <a:latin typeface="Franklin Gothic Book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03255" y="3476631"/>
            <a:ext cx="3489325" cy="1568476"/>
            <a:chOff x="4725611" y="3578393"/>
            <a:chExt cx="3489487" cy="1216263"/>
          </a:xfrm>
          <a:solidFill>
            <a:srgbClr val="FFC000"/>
          </a:solidFill>
        </p:grpSpPr>
        <p:sp>
          <p:nvSpPr>
            <p:cNvPr id="13" name="Rectangular Callout 12"/>
            <p:cNvSpPr/>
            <p:nvPr/>
          </p:nvSpPr>
          <p:spPr>
            <a:xfrm>
              <a:off x="4725611" y="3578393"/>
              <a:ext cx="3489487" cy="1094779"/>
            </a:xfrm>
            <a:prstGeom prst="wedgeRectCallout">
              <a:avLst/>
            </a:prstGeom>
            <a:grp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i="0">
                <a:latin typeface="Franklin Gothic Book" pitchFamily="34" charset="0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4780692" y="3687264"/>
              <a:ext cx="3398784" cy="11073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200" i="0" dirty="0" smtClean="0">
                  <a:latin typeface="Franklin Gothic Book" pitchFamily="34" charset="0"/>
                </a:rPr>
                <a:t>Do you have any friends whom you think could benefit from this?</a:t>
              </a:r>
              <a:endParaRPr lang="en-US" sz="2200" i="0" dirty="0">
                <a:latin typeface="Franklin Gothic Book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375917" y="5181600"/>
            <a:ext cx="4572000" cy="1295400"/>
            <a:chOff x="3867150" y="5048250"/>
            <a:chExt cx="4572000" cy="1447800"/>
          </a:xfrm>
          <a:solidFill>
            <a:srgbClr val="FF9F9F"/>
          </a:solidFill>
        </p:grpSpPr>
        <p:sp>
          <p:nvSpPr>
            <p:cNvPr id="16" name="Oval Callout 15"/>
            <p:cNvSpPr/>
            <p:nvPr/>
          </p:nvSpPr>
          <p:spPr>
            <a:xfrm>
              <a:off x="3867150" y="5048250"/>
              <a:ext cx="4572000" cy="1447800"/>
            </a:xfrm>
            <a:prstGeom prst="wedgeEllipseCallout">
              <a:avLst/>
            </a:prstGeom>
            <a:grp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i="0">
                <a:latin typeface="Franklin Gothic Book" pitchFamily="34" charset="0"/>
              </a:endParaRPr>
            </a:p>
          </p:txBody>
        </p:sp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4135047" y="5343560"/>
              <a:ext cx="404482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200" i="0" dirty="0" smtClean="0">
                  <a:latin typeface="Franklin Gothic Book" pitchFamily="34" charset="0"/>
                </a:rPr>
                <a:t>We’d love to learn from your friend, mind making an intro?</a:t>
              </a:r>
              <a:endParaRPr lang="en-US" sz="2200" i="0" dirty="0">
                <a:latin typeface="Franklin Gothic Book" pitchFamily="34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838200" y="1752600"/>
            <a:ext cx="4096272" cy="1562808"/>
            <a:chOff x="914400" y="1905000"/>
            <a:chExt cx="3749513" cy="1329035"/>
          </a:xfrm>
          <a:solidFill>
            <a:srgbClr val="00B0F0"/>
          </a:solidFill>
        </p:grpSpPr>
        <p:sp>
          <p:nvSpPr>
            <p:cNvPr id="19" name="Oval Callout 18"/>
            <p:cNvSpPr/>
            <p:nvPr/>
          </p:nvSpPr>
          <p:spPr>
            <a:xfrm>
              <a:off x="914400" y="1905000"/>
              <a:ext cx="3749513" cy="1329035"/>
            </a:xfrm>
            <a:prstGeom prst="wedgeEllipseCallou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i="0">
                <a:latin typeface="Franklin Gothic Book" pitchFamily="34" charset="0"/>
              </a:endParaRPr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914401" y="2145485"/>
              <a:ext cx="3749512" cy="9422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200" i="0" dirty="0" smtClean="0">
                  <a:latin typeface="Franklin Gothic Book" pitchFamily="34" charset="0"/>
                </a:rPr>
                <a:t>So, you said ZYX of ABC was frustrating, what if the product looked like this?</a:t>
              </a:r>
              <a:endParaRPr lang="en-US" sz="2200" i="0" dirty="0">
                <a:latin typeface="Franklin Gothic Boo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4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your answers and anecdotes into broad categories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29" y="2107392"/>
            <a:ext cx="552450" cy="136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9" y="2107392"/>
            <a:ext cx="529432" cy="138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03" y="2139420"/>
            <a:ext cx="698236" cy="136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4" y="2099719"/>
            <a:ext cx="1196976" cy="138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448757" y="1828800"/>
            <a:ext cx="1" cy="198120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53201" y="1828800"/>
            <a:ext cx="1" cy="266700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57645" y="1828800"/>
            <a:ext cx="1" cy="3436849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715915" y="1905000"/>
            <a:ext cx="570129" cy="1777820"/>
            <a:chOff x="5512715" y="1905000"/>
            <a:chExt cx="570129" cy="1777820"/>
          </a:xfrm>
        </p:grpSpPr>
        <p:sp>
          <p:nvSpPr>
            <p:cNvPr id="11" name="Oval Callout 10"/>
            <p:cNvSpPr/>
            <p:nvPr/>
          </p:nvSpPr>
          <p:spPr>
            <a:xfrm>
              <a:off x="5512715" y="1905000"/>
              <a:ext cx="570129" cy="406217"/>
            </a:xfrm>
            <a:prstGeom prst="wedgeEllipseCallout">
              <a:avLst/>
            </a:prstGeom>
            <a:solidFill>
              <a:srgbClr val="00206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Callout 14"/>
            <p:cNvSpPr/>
            <p:nvPr/>
          </p:nvSpPr>
          <p:spPr>
            <a:xfrm>
              <a:off x="5512715" y="2590803"/>
              <a:ext cx="570129" cy="406217"/>
            </a:xfrm>
            <a:prstGeom prst="wedgeEllipseCallout">
              <a:avLst/>
            </a:prstGeom>
            <a:solidFill>
              <a:srgbClr val="20842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5512715" y="3276603"/>
              <a:ext cx="570129" cy="406217"/>
            </a:xfrm>
            <a:prstGeom prst="wedgeEllipseCallout">
              <a:avLst/>
            </a:prstGeom>
            <a:solidFill>
              <a:srgbClr val="20842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611471" y="1904997"/>
            <a:ext cx="570129" cy="1777820"/>
            <a:chOff x="4306671" y="1904997"/>
            <a:chExt cx="570129" cy="1777820"/>
          </a:xfrm>
        </p:grpSpPr>
        <p:sp>
          <p:nvSpPr>
            <p:cNvPr id="14" name="Oval Callout 13"/>
            <p:cNvSpPr/>
            <p:nvPr/>
          </p:nvSpPr>
          <p:spPr>
            <a:xfrm>
              <a:off x="4306671" y="1904997"/>
              <a:ext cx="570129" cy="406217"/>
            </a:xfrm>
            <a:prstGeom prst="wedgeEllipseCallout">
              <a:avLst/>
            </a:prstGeom>
            <a:solidFill>
              <a:srgbClr val="C91111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Callout 17"/>
            <p:cNvSpPr/>
            <p:nvPr/>
          </p:nvSpPr>
          <p:spPr>
            <a:xfrm>
              <a:off x="4306671" y="2590800"/>
              <a:ext cx="570129" cy="406217"/>
            </a:xfrm>
            <a:prstGeom prst="wedgeEllipseCallout">
              <a:avLst/>
            </a:prstGeom>
            <a:solidFill>
              <a:srgbClr val="20842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Callout 21"/>
            <p:cNvSpPr/>
            <p:nvPr/>
          </p:nvSpPr>
          <p:spPr>
            <a:xfrm>
              <a:off x="4306671" y="3276600"/>
              <a:ext cx="570129" cy="406217"/>
            </a:xfrm>
            <a:prstGeom prst="wedgeEllipseCallout">
              <a:avLst/>
            </a:prstGeom>
            <a:solidFill>
              <a:srgbClr val="20842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20359" y="1904998"/>
            <a:ext cx="570129" cy="2463619"/>
            <a:chOff x="6718759" y="1904998"/>
            <a:chExt cx="570129" cy="2463619"/>
          </a:xfrm>
        </p:grpSpPr>
        <p:sp>
          <p:nvSpPr>
            <p:cNvPr id="13" name="Oval Callout 12"/>
            <p:cNvSpPr/>
            <p:nvPr/>
          </p:nvSpPr>
          <p:spPr>
            <a:xfrm>
              <a:off x="6718759" y="1904998"/>
              <a:ext cx="570129" cy="406217"/>
            </a:xfrm>
            <a:prstGeom prst="wedgeEllipseCallout">
              <a:avLst/>
            </a:prstGeom>
            <a:solidFill>
              <a:srgbClr val="C91111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6718759" y="2590801"/>
              <a:ext cx="570129" cy="406217"/>
            </a:xfrm>
            <a:prstGeom prst="wedgeEllipseCallout">
              <a:avLst/>
            </a:prstGeom>
            <a:solidFill>
              <a:schemeClr val="accent5">
                <a:lumMod val="2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6718759" y="3276601"/>
              <a:ext cx="570129" cy="406217"/>
            </a:xfrm>
            <a:prstGeom prst="wedgeEllipseCallout">
              <a:avLst/>
            </a:prstGeom>
            <a:solidFill>
              <a:schemeClr val="accent5">
                <a:lumMod val="2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Callout 23"/>
            <p:cNvSpPr/>
            <p:nvPr/>
          </p:nvSpPr>
          <p:spPr>
            <a:xfrm>
              <a:off x="6718759" y="3962400"/>
              <a:ext cx="570129" cy="406217"/>
            </a:xfrm>
            <a:prstGeom prst="wedgeEllipseCallout">
              <a:avLst/>
            </a:prstGeom>
            <a:solidFill>
              <a:srgbClr val="208422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924800" y="1904999"/>
            <a:ext cx="570129" cy="3149418"/>
            <a:chOff x="7924800" y="1904999"/>
            <a:chExt cx="570129" cy="3149418"/>
          </a:xfrm>
        </p:grpSpPr>
        <p:sp>
          <p:nvSpPr>
            <p:cNvPr id="12" name="Oval Callout 11"/>
            <p:cNvSpPr/>
            <p:nvPr/>
          </p:nvSpPr>
          <p:spPr>
            <a:xfrm>
              <a:off x="7924800" y="1904999"/>
              <a:ext cx="570129" cy="406217"/>
            </a:xfrm>
            <a:prstGeom prst="wedgeEllipseCallo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7924800" y="2590802"/>
              <a:ext cx="570129" cy="406217"/>
            </a:xfrm>
            <a:prstGeom prst="wedgeEllipseCallo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Callout 19"/>
            <p:cNvSpPr/>
            <p:nvPr/>
          </p:nvSpPr>
          <p:spPr>
            <a:xfrm>
              <a:off x="7924800" y="3276602"/>
              <a:ext cx="570129" cy="406217"/>
            </a:xfrm>
            <a:prstGeom prst="wedgeEllipseCallo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Callout 22"/>
            <p:cNvSpPr/>
            <p:nvPr/>
          </p:nvSpPr>
          <p:spPr>
            <a:xfrm>
              <a:off x="7924800" y="3962401"/>
              <a:ext cx="570129" cy="406217"/>
            </a:xfrm>
            <a:prstGeom prst="wedgeEllipseCallo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Callout 24"/>
            <p:cNvSpPr/>
            <p:nvPr/>
          </p:nvSpPr>
          <p:spPr>
            <a:xfrm>
              <a:off x="7924800" y="4648200"/>
              <a:ext cx="570129" cy="406217"/>
            </a:xfrm>
            <a:prstGeom prst="wedgeEllipseCallo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04592" y="4365887"/>
            <a:ext cx="4258009" cy="1958061"/>
            <a:chOff x="3185336" y="1676400"/>
            <a:chExt cx="5459443" cy="2510544"/>
          </a:xfrm>
        </p:grpSpPr>
        <p:grpSp>
          <p:nvGrpSpPr>
            <p:cNvPr id="34" name="Group 33"/>
            <p:cNvGrpSpPr/>
            <p:nvPr/>
          </p:nvGrpSpPr>
          <p:grpSpPr>
            <a:xfrm>
              <a:off x="3185336" y="1676400"/>
              <a:ext cx="2830565" cy="2510544"/>
              <a:chOff x="3185336" y="1676400"/>
              <a:chExt cx="2830565" cy="251054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695625" y="1676400"/>
                <a:ext cx="2320275" cy="986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i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Franklin Gothic Demi" pitchFamily="34" charset="0"/>
                  </a:rPr>
                  <a:t>maybe</a:t>
                </a:r>
                <a:endParaRPr lang="en-US" sz="4400" b="1" i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Franklin Gothic Demi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57454" y="2438399"/>
                <a:ext cx="2076269" cy="986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i="0" dirty="0" smtClean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chemeClr val="accent6">
                        <a:tint val="15000"/>
                        <a:satMod val="20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Franklin Gothic Demi" pitchFamily="34" charset="0"/>
                  </a:rPr>
                  <a:t>might</a:t>
                </a:r>
                <a:endParaRPr lang="en-US" sz="44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Franklin Gothic Demi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185336" y="3200399"/>
                <a:ext cx="2830565" cy="986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i="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Franklin Gothic Demi" pitchFamily="34" charset="0"/>
                  </a:rPr>
                  <a:t>n</a:t>
                </a:r>
                <a:r>
                  <a:rPr lang="en-US" sz="4400" b="1" i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Franklin Gothic Demi" pitchFamily="34" charset="0"/>
                  </a:rPr>
                  <a:t>ot sure</a:t>
                </a:r>
                <a:endParaRPr lang="en-US" sz="4400" b="1" i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Franklin Gothic Demi" pitchFamily="34" charset="0"/>
                </a:endParaRPr>
              </a:p>
            </p:txBody>
          </p:sp>
        </p:grpSp>
        <p:sp>
          <p:nvSpPr>
            <p:cNvPr id="35" name="Equal 34"/>
            <p:cNvSpPr/>
            <p:nvPr/>
          </p:nvSpPr>
          <p:spPr>
            <a:xfrm>
              <a:off x="6043202" y="2588586"/>
              <a:ext cx="1099720" cy="807625"/>
            </a:xfrm>
            <a:prstGeom prst="mathEqual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i="0">
                <a:solidFill>
                  <a:schemeClr val="tx1"/>
                </a:solidFill>
                <a:latin typeface="Franklin Gothic Dem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10401" y="2207567"/>
              <a:ext cx="1634378" cy="142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i="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Franklin Gothic Demi" pitchFamily="34" charset="0"/>
                </a:rPr>
                <a:t>no</a:t>
              </a:r>
              <a:endParaRPr lang="en-US" sz="6600" b="1" i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9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Form teams and prepare customer interview questions (15 min)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981200"/>
            <a:ext cx="7010400" cy="3352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 teams and choose a web idea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customer interview questions</a:t>
            </a:r>
          </a:p>
          <a:p>
            <a:pPr lvl="1"/>
            <a:r>
              <a:rPr lang="en-US" sz="2400" dirty="0"/>
              <a:t>What </a:t>
            </a:r>
            <a:r>
              <a:rPr lang="en-US" sz="2400" dirty="0" smtClean="0"/>
              <a:t>is most frustrating about ABC?</a:t>
            </a:r>
          </a:p>
          <a:p>
            <a:pPr lvl="1"/>
            <a:r>
              <a:rPr lang="en-US" sz="2400" dirty="0" smtClean="0"/>
              <a:t>May I ask you why ABC is frustrating?</a:t>
            </a:r>
          </a:p>
          <a:p>
            <a:pPr lvl="1"/>
            <a:r>
              <a:rPr lang="en-US" sz="2400" dirty="0"/>
              <a:t>What </a:t>
            </a:r>
            <a:r>
              <a:rPr lang="en-US" sz="2400" dirty="0" smtClean="0"/>
              <a:t>process do you use </a:t>
            </a:r>
            <a:r>
              <a:rPr lang="en-US" sz="2400" dirty="0"/>
              <a:t>to do </a:t>
            </a:r>
            <a:r>
              <a:rPr lang="en-US" sz="2400" dirty="0" smtClean="0"/>
              <a:t>ABC today?</a:t>
            </a:r>
          </a:p>
          <a:p>
            <a:pPr lvl="1"/>
            <a:r>
              <a:rPr lang="en-US" sz="2400" dirty="0" smtClean="0"/>
              <a:t>What would a magic wand for ABC do?</a:t>
            </a:r>
          </a:p>
          <a:p>
            <a:pPr lvl="1"/>
            <a:r>
              <a:rPr lang="en-US" sz="2400" dirty="0" smtClean="0"/>
              <a:t>How much would an ABC magic wand cost?</a:t>
            </a:r>
          </a:p>
        </p:txBody>
      </p:sp>
    </p:spTree>
    <p:extLst>
      <p:ext uri="{BB962C8B-B14F-4D97-AF65-F5344CB8AC3E}">
        <p14:creationId xmlns:p14="http://schemas.microsoft.com/office/powerpoint/2010/main" val="1468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Don’t be shy! Interview someone on a different team (2 x 10 min)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981200"/>
            <a:ext cx="7010400" cy="3352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Pair up with someone near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one person interview the other for 10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2796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Regroup and analyze what your group has learned (20 min)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981200"/>
            <a:ext cx="7010400" cy="3352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the scope/magnitude of the pain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key attributes and differentiation points of your 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to imagine your first prototype</a:t>
            </a:r>
          </a:p>
        </p:txBody>
      </p:sp>
    </p:spTree>
    <p:extLst>
      <p:ext uri="{BB962C8B-B14F-4D97-AF65-F5344CB8AC3E}">
        <p14:creationId xmlns:p14="http://schemas.microsoft.com/office/powerpoint/2010/main" val="1348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2743200"/>
            <a:ext cx="4495800" cy="1752600"/>
          </a:xfrm>
        </p:spPr>
        <p:txBody>
          <a:bodyPr/>
          <a:lstStyle/>
          <a:p>
            <a:r>
              <a:rPr lang="en-US" sz="4400" dirty="0" smtClean="0"/>
              <a:t>Break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05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2743200"/>
            <a:ext cx="5105400" cy="1600200"/>
          </a:xfrm>
        </p:spPr>
        <p:txBody>
          <a:bodyPr/>
          <a:lstStyle/>
          <a:p>
            <a:r>
              <a:rPr lang="en-US" sz="4400" dirty="0" smtClean="0"/>
              <a:t>Case Study:</a:t>
            </a:r>
            <a:br>
              <a:rPr lang="en-US" sz="4400" dirty="0" smtClean="0"/>
            </a:br>
            <a:r>
              <a:rPr lang="en-US" sz="4400" dirty="0" err="1" smtClean="0"/>
              <a:t>WedConnect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03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had an idea to connect online brides to affordable vendors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4975"/>
            <a:ext cx="7726363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tools can help you test a prototype quickly</a:t>
            </a:r>
            <a:endParaRPr lang="en-US" dirty="0"/>
          </a:p>
        </p:txBody>
      </p:sp>
      <p:sp>
        <p:nvSpPr>
          <p:cNvPr id="11" name="AutoShape 2" descr="data:image/png;base64,iVBORw0KGgoAAAANSUhEUgAAAMwAAAAoEAYAAADiZ8klAAAABmJLR0T///////8JWPfcAAAACXBIWXMAAABIAAAASABGyWs+AAAaM0lEQVR42u2deXQUdbbHG4HDc2ETNKOjwzw3BAGDCFHxOG9AQXjxuaGgImJwRMDoIETUMIooAwwQwMg6sig7ISjZIBD1MIQ1YQQmGjEQUYnsCgMENYbf6z7Up36e21Onqro7q3X4454m3VW/+i33e5fvveVT/1RbVJ5SlSVLL/l55NniyrufJ6uHZN2L/lha+m16sNyx4+iKL2YrdXjbt09/s0Gpsw3LjpR29ObNk56sydIXqQsdvudkyY+DlZpyfFursiKlBg2aEVVSouUDfxmfUdAq+P//XJiRceaM/l3eqpKon+O8haktEuB4eMXXMbO+V+rSS/f0HVmu5WWXZWffeqtSDR6fFNN0oH8fTElPnzdPqaNHjx8/Fu/Nnyc9+asEGIDgnkmLF//4m4CiGHjz7t1K1a37UOtNJ5SKinr08qwspWJihlySNlap2BFDN6e0Vqpt23790tKUatTo/iNZ9/oH8PCds/Mm+H+38qGU/UlK/X7+0BPf/kmpDsWJO4uKNAAd/Pux+acf8xaspkk8lLQX8ibsbKLUwIG7Ws6apdQFF6z/nzs+1sDSIjsurtUUpZYuTWma5jc8Sv5r/w8lPqXKWp6pX3qfN4+e9GStBhhCHCh8AAUg6fP56NGpqUrNfnTx4nS/Qlkatyx2+T1KrfjzikdW3KhU+qb0velpWoHwvYT5479c+oAGHp+vc5ONxwMyNvabOC2vGznww02/VWry5JRT259Q6tThU6mnVnsLWN0loa4TJ773fbdVA0zdhdm3dnwosL5xRT4/kNx004AFMSOUWnDVvBYLrlLqq6+Ki/ft8wDGk56s1QBT2PvIm7/0VPBQYtb03zd1qlLTj87qOjNeqYwhK04vW6aBZGOf3JSNLZXKX5U/On+4lgXNdk79Z0P9OXf/us6ZmUot/MPCfgu7KTUk5ZXbpvgt2Xoldy7Mzv4F4PRoXX/6dKWio3stn9DfP7ykXU13PeAtYE0BmJ/vLr2+7EmlRvyw9/GlLbUH4/MNbu57WAMM++hgvYPvH0qu/fMDgG4dtWXB5ve0Qcbnqh7f7hcLj3wWq9TaK9YMykoKNuz2Ru2ttzdan/tQ1w19wHX47PY63J/rML5f+zlkHljHkydLs8pvr0KA+fTTQ4dKS5XqNGj29jOPa2C55aUHLn75ZaWmJUx7ZNq9wQcCy/PYyWOZxzbrA4QHxGc2Kpbt1xcVj9vTXgMOng3A0rx5+z2D/ArpjR/fPP/NZkrtWpP/2pZpnidTU6Q1wJzzYG6//ekDXbroA8C+qO3zgkJMLEs8lVim1FO/C/zTn6saaFPHZN6werJSw18M/AteF859fOfAP6U+/NuGVhs2OL8+im7s3vH9xrbXz885d3u+c5Jy/p6Tq8dTXYC6qiV6mnVEP1c6wJCsf6x+Vv+zZ/2exPuPvF84Vyv4xMRRn73RVg+44IOCIQVDIjdgrkMoDE9pULOhmxN3KrVkyYLP5tbT9/UApmbJ/v337ZszJxhg8GCsLOXaKvH0OfjvjHqn9zu99Wf+XlXjwxOwAhhyZSh09ILb8z781ItnXnpJAyuS67tVpIzH7e9rq5TrWGUAs+ia7ZPOdFKq2YNj7jp9s1L168eMCMTM77qrz+dDT1S8gieksidh/9lv85XK3r2uLLdusOvsAUvNBhirHAzr/WtZXwAFw41QBgqWv1fV+JYv/+CDlSutFRPrhMdBZMPp+qFHABjOOc/vNFRGhIT7h+oBeQBTQQCD50KuxcpzyclZv/6jjyo+hMHGwAJBRvq+5X8pKvrcf4B/vjPnq8zugc/bzs/tqv+/suoxCCGVl595NxAqVOr0vHVNtCzf9lPypif096p7vZL8PeO2AhhCZIHdtX596Mn9sicPbC+J8n/Oz8vb+IOW5v/b/J79RWgKyX6MlMLigEsg4bnJSfL3ylIIbj0YxmsCpTFep+cUj5XfSYDl/k71hdV8egBjrKMB5JUOMHguN944qde//61UnX91+mLZAKXatevW7fnntefCBqgsxct9wr0fCqas7bS4Cdf45W3dnu40XakDozpsbz1Vy+Pjo6Ove0Spn7p0+q7lWqXOnOm5rXOO/zrLRrdJaKGvE64C5nnKbz+6YvJk//WyNo/tcEqpQ8+sWdOhgx9QSzL6Xf+qUt89tzrmkkv84/lp6+8uzPIr6sWffnrNK0qdnFPw6rCtkQNcDAxYguTe2A+ETJEYIvwderlk+3FdntcKYP5w/aDiO7N1DN+pYsAw+KHfQ1d1b67UkSN3vHrz8OB1ZL35nlIb4tets1b8JinFsLCJ5Ucqpi9zF/K6hMYqKpcgAdMKOJ3G7iUQEYGwM6gAgunTk5MnTdLjgDyEtHsecr/Ml1NgspqXnwaWph7rqD9XV6BifKyL03V0qzescud2BpdP0o8vfn5Y36P9/Qrg6tat/7pJJ/WxNKrKkgpZGhYsQJGXd92SS/2KJv+/J6/9m18B5r+YmRkIAay5JT12hf9zZubs2QFSwaoTsbHd/Yrr8Mh6L9T1fz41t0GD81I1EKHYXHtMhicCoOzeveT+iy9WKjt76dLEa/U8I2FVbe6+pOV9/gU+OG/x9+f5FeZPt67uVH+TBqKSqILbVq1yPx7WHYCgIDZ+w7QjW+boz/VKBnbf/aNSDRoMnH0gQ9ctyXonyBkoRDwAFErMmn37kpOtAQbFarVxzYNuAH7RmGt3/HaoUjvuTUh4/rheR+Zt1YlXyhJO6++xjjsTmx9uOEDvA3l96TFjWEUqpi89FJnM5zMWJ98P9X4oYK5DCIn78xlFxHM6tXztANNKMcr7SoU4PueVZkM/14aKU8B2GlpjntkvkA1gsxK5AQgxOJwCDiQGzjP7iN9zPaesN/5utY6Mn9Bm0Do6DJGxPpAmCD3KHNnEbyZun5iiry+ByxcUGjMUSaNGN05P9Ft6fd54Ouele2pe7oNQF8Dy8cfRH1y7WKnFi+fOndles2OwmNmgPCd/z8qKi3v0UQ00+6/2+QIK0QQqA6DsPBozxGV4IOvKxoyp80c9HnIPjOcfc3IPbYtRavXqjTds7q//vmrVjN4PXKyBBrl587TmV7yj1Gef5ednZNiH0kwSh7HeCR2TkwNAkdt1/akPFyi1bZvfwu+sD8azz46uM3OmUvVviU3fUqbp4+ToOJAoeOZRWlZ2AGMVIsMDwgP9+uurr27u37fz57/++siRer0I4QJUzN/qERNjAwYT61h4d53evisD69usWePGeh0rmzVmZaHz/PJguzXwUGD8HqBAYaIYJOChuJD8zsryRZGhwOw8CPP7xnUlmYHz6NQjkkBoZwigqHk+gIn1QEFTzwfQSQ/JDmhMEoPxHAAn15frwv4NdR3f6bvomsV/1eN1u47oMUk2kaxhJAAj54997qMin5AIuRc8GNhb1K9U+7oCI4R15t3ncp+8UAPBlCnxqb16aUWE4in501dZRdHBipANjYL9pGPHT9o/pQEmd6rvgK+DUps29Xr7/xop9e21xXM/nRas2HVO5eDBrn7A27Jl2rTz+ugNQMEpB0qOR+YE2IBFj6W2DbRYOTU3NTUwnsLCmfGBepKMjLea3nabXi85Hlry4Km2KuibtuxBvaEAFg4g9HGAC4/G90L3Rrt7aqBp2LBLl1m7dSGt9FxMD2bbl7FTr7b3YIJ4+kZIi1DX+++3W9mqlQ7dYmkxbuaPceQlFEUfflsbHKxfcnKjRhf61znprvsSeiZXfMcIgJcDybgtabfGeru1zHl+qWDsLGR+J9lYdh6M9EjsciAmgBjXxcOSHhd/t/OIuJ9dcp//x9KXZAIrw4x9xH2cemqSJYdEEUsWrjRU5TpKMoidIeN2HZkHgAX9Z2VAM5/cB5o5AOpLa7pz6vHGWuH4bvjf3//rrK4/6Zn39IEA0KCwqmssknGdPbuy7oIfdewdBYJCxzOwUyRsNL5HCEZawAtfrvtGADCwkOVCkCshh4LnwkbBM3FqmTKeXbvS2r/1lg6VATCpxxI7B66fk5OS8vrregNI+rmsa+LgsHH5HZ4DMenly9eN++QT3cnBBBpjvxAikyEf5rPjhOJxSfsDwJKxs92H1gDD97l/acLL2fFtdWhr7Ng7c++4Q29sgNCKxCF/P/6qqFcDua1hW6Prt2unLTG3IZBQQ2McYDtL21S0xvedhspkPYjbwkWZC7GzfN0qeixuzqX8nl0IzQ7Y7GjhJsBbeAxOgZt9Y/WczBfzZ4b8jKaulbWO0iOx0jdm3ZMxXqd1WJK0gvSR3CemDsAQ+pAAU127IZvJd0OREEJBkZBExDNxysbiebHgSR4DNAAMFjDXRyHjuRDKSk4ePLjxEaWmNhkzZvhwXSntdjx7EgoKtm7VpAA8mVWrRpaff75SM6KGD79uif4ehoQOhZ7rlACJwyqGGkQGMA5G55ypU7/8Mhhg2C/SwnILMDwnAFG+5JmPHvV7KvlLzmvp26PUkCG9ez9YoBUEG9xkARrfJ2dWWNizZwCQyMlgwcoYckWRWOQBJORgB2T8Palw8uApZ+1DZXwfYAiXrmvHIrP7vgRQ1tUuiS/ZaTy/nC8ZarMKzQWx3QwDL9ScsnxOK49CejB4+E5ZpcwP+zXsdbQxFEL1mGVHCoAx2IMxFAYsMlqzcPCrqwcjFYu0VNlYbkMgLDSKldAbyeLMfXUK6xT6N0J5dHTrH7RHAr2YnAsA88IVDz7YIkEDngwluVVYpaWFbR57THsyGzdO6BhQ2AAMuQVCY9Q3Edq69NIePQK5FVxaExht2G+QA0j6AzDUS7HRrEJkdgAjQ2MytIUHQ5IedhhAQuhy7dqVdWd2Ca6nwvWXHSgqKseIZ8TB5f5uFQS/53rhWvSRrgCXuRM5Tn6PJY/FbPfcVvRns47GuJ+VQoz0vGAYcl+rDgbSg+GcOfU8GC+52opeR/QR68O883z8zqkB5kPhwiKiuWSdNp1zsiYEx9Yrip5Mz7Mt44r7lWbpbs38P5L/53v8v1REhLAAGCxGOzaKnedAkrm8vGXLqCgNMIRaYKGdGnZw4LvvBthOW4cFPClCWHgw0qNyOx5yFGYITgDM2LGPF184QSvYt99e+9SxLr8wJAyAuWjYLfXH9vIDUOPZly9rpQ+EHeABWJAEyNlBCgkXYJjvk3Myn1jZR+de8GAAdEKTACmthsixcTC4LgqJg2SGViuYdk+y2M7itUtKAzBcz0oxodDcVtaH68FIj0ICKc/B3+0sZCInfB/FLuto7JL7jBuFGe68mCw/G1KD9GDc1vVEah3dGgqcEzwn9p2sM8JTsZp3HwfMTN7Sxdhoo48nQ7t9p7FDO0Ut2/2jqJBY2vzdtLyNEB60WJK30IZRRAAMORjYRqG+Z4R54j7keNatO5f0B2CIkZu0YQNgZIiM8cjkptt5BMjI8QAweEoAHrmTG+sNu7tgWXATUdbXLkTEPODBEGqjIJcNSa+4cENk5NTkupqeqcGaofmpbK4qk/6V7YFbJdtZdxSflJLkwQGW15EKXyq0SAOMU3or45M5IwDfaa81ybqTpAhJ13WaCwl3XiQ7zBZgHLLr7NhnlV1oyXxiMJpsQyPEyPhkYSy/86FIUEBmDsago0pPxgwBhXnw8ECwrGFTTZw4f36g7T91GI0bjxp1TpGdAx5yQ9BmYV1h6aL4YXuRI4FFFqrHIC1q7sP1ARjzfSYGwFDvInMks34zpl6grsVtDsYKYAAykvwADO3vSYJTAMm6+nwxM7If0Z+Zdw4k90ESUiXJjwckD4IETlkHYwUw0JSDQp+GxyjXlZyKBBI2eGV1PnAaGjPZPMZ8SXaRnZTXkSEoWdFe2ZavTPZjcOBx43k5zSlI1hcKDkOBHJpdyEvOi5UH6FRKWrZVyDNUgKloTzTcekb0A/uPCJHsSWdW8qN4TQvXAmjwHMItODML2gyAwBUmmY4iNEM6vJiMUMya549PvEgr6MPLd0wJ/J0YPEl4PAxCKiBxqGQFLGpIBMOuvOCC8zN00pnQDOP67ruPPurZUwMMNGVyJIR0Qh0PnQCo+Cc09tz3/ffdf7+OcbOhAJpBg8Y1WN5aAwTAjcfaY8+U3Yca6g4PhMSaNh08eNcuvQ84+NCFreql3NKU+T7jhlwhaeLQlUNt715ZXWzlwUMhyZyQ1f/LehWr5pJSIZMkDtVzC9XylbkT9AWA4LZwlO/ze67H9e1yWswLv7djfzntxGCX+wnVo5TjDbf1jVOAkfR+t2w1xst9fPILeDLyjZO+K7s8kXtZsKUb6gLJ1gM8EA+IpUwrEsZhFoAaAEP9CbkVkr4oIkIqixY1b95wjY7Zu30fgpn8NirIUXAADC4joRpyW8XFW7YkJekQGbkY6MrQiUOtvyDJD3Dhucjko2x5QQhr3E1JSTNmaPYXkpYv1EeRzL9gaLduSxvp31EBLQsrrcgSTnMw8jUPkiZOLgYDgoJYpzkkq/FFuoUHoRtpyYd7XVkQKc8hFnq4bf8lrdopwLAfuD/rahXqckrXtbqe0/dDyeadMqfjukmpzfyaoTmXHow0UCK2jhaGgjRMQgU0WQ/jkwcMC5fK7qAXfxlAgwRoUJCROqjkVgAYPCkrgDHZXoYnA4sIRQQgUNGPgpVJaMtxGSQCaK/kdphIQnySBk3ohlYvAAyAsLnb7MuvX6o9N8eejMFSIwRHbgfPRfaOs9r4HDDTYjZIAay/ZBcSKh2xfdy4wPecdnggFEsORnowXbvGx3frpi1DubFxxSl4ZV2l/OKLAQP69nXerNTsEGDQ3COV7Ge8w9KfXREf75w95FZh4MlIRSlZTm5DLPI1Am49GOlhyI4EbhW7+TzGOOT1nEZUZAEn13Ham0sWItp5YjJE5nYfyBCrW4DiPLEP7WjKcl9ZsRWtDB+5Lj4rz4IF5VXIWK7E7E3gMTwLQmuEVMKle5KjIQeD51SvXosWQ4ZothIAI5s2EnoihEJLEIAGRQUgMeE8Px4LSX2aKOIJsWAgPRaUfG4sVirkafWCB0NSHqAhdyMVnfnZABbqX8jpMB7qBSSt0OkrjVG0aS/kTdjZ5BfsQujrxjrQAQCP1+q6Mmd0yfS8nn38wNrg8UkxTQdqgGmRHRfXakogV5aePm+e32PZcXTFF7P1dUwP1WCLsa6w+AAYPFZ6j1EXRWjTJIMYbEAAyWSrRYgEIENjTg9qqIpHKi7ZlVmG1GTOis9mzoXcT4gAIz04yUJymwOQdURcL9Q6H0JqXIdzIyvrAS7JVuO+dsAWag7GTvHLAmPbdRTSav5lN2vpcfK88n7S0+U5fXYhLAr1sFipmyBWjzQ9HCN306E4cWdRkVJvHsk6dPofOuQFe4w3ZvIZCUCRAwDIABY8GJL8EmBkxTsTQyEkAEGSmHoZcjfUuVBXgaKi+SUbEfYSvbvs2GmMh4knyU8uBqDAs6EVDCEwcjk0xwSooDszHqfAgsLH0+Izipz1MgsqRagUiWcJIJnsL9EFOyXl0DMBdmKbNvPnB+a5SZMB+y+7LFgCND16vPde//4aaMzOCkaIgA1Nbk2uK6EzDAokhoaZuzFCqhyUcD1xWTkdbqzfaczbKtfC90yatAQOIaVCYb+GqsglSYB5cXsdqx5ZoSa/mScZejMtfUnCED25nLI/JdC6rX+SEQfH68jrVSzW0U4/cB4ImVndR74oLohF5pYtQOiFEBWtRki+y2QxHg8KiV5npqSOwmhdQuwf2iw5ATwWmSyzWmg2EAoJxctBpJAI4AFAiOVDI8ZiJlmOpWiXc7CzaBgPB4bKfthuAAiSXA0bVI4HV9gpsFA/hAEAoOOxsC50SyY0hicrQ6d8xqORoT4AmEphgFpuUNaH71m1rsGSYh6YP8gWsPqQrDPrTu4IUoa0XMMNlUX6/THh3kcbjOdCuOw/WXAqY/zhPofTdvJVdT1Jh2YemBfZ4y7ceQh3vKwjeq+i15Hvcz7kvFjdz/KNlnY3YqIJ+cjWCzTHBBAAIiRdd+lZRYEfOQwUBl15Zft1HpAHdho7ZQL4HRMku/BiiQMgxKJlXUW4NFiZA+H+jAc6uNkN2JD0UpPjsUtuE6qTzS4BdgAdmjjrgWeEJcMrrM2QKR6NYUgQOmMerQ4G45ddpGVBJEBixUqT729h/rD0GD9SrjfsxUgBiyc96ckQAEYebA48CoODSu4DQMDT4DOAAVDI9vBcBwVjhi4EyyzUCmwr9hoFpEh5P2lBR/qFatIyYxzQuPksx2OXMwBYZHt+Qp24/KwL6wAJgvXg//HoCFHi4ZghUl+bNosWaUPCiq3iVLpdV0mzZH8irdbVUwie9GQ1ABinLiAHWB5wJJYpB14W9lX3N8nVFElOi04IeB54moQ88RzwqKQilpLcHB6o2SzVAJi7NvXdM+HC6luf4klPerIGAYwnq+erVKXnAkmCnIfT3I1VLgcPE1IHAENuDg/VCz150pMewHiylkiS+BRKQjOmch9WICG4cJOOkATobUYODoDxQlGe9KQHMJ6sJRK6rdkJQbyGgaR+qJXMEshgn115ZZcur72mSR/kcrxQpyc96QGMJ2uJhIxBTzfqVWRzS7po0zmBOhhZz2I2+zRIAwALngu5HZL7sqDPWxdPetIDGE/WMkkIjI4M1LPIOiXqkgAM6mMgCdD1mtcn0PSybdt+/dLSdLIfNlqodUKe9KQnPYDxZA2RVh0ZYHlBVzbrWqjYFxI6Ml2UqWOi0BN6OsASalM+T3rSkx7AeLKGSTwJci7UJVEHA/BISddkChepX6IuxixYFJXw3rx70pOe9ADmV+rR4GHg2ZCMBzjwSJD8XXYQkK8e9ubZk570pAcwnvyPnRlkoSwAUlm9tTzpSU96AFNpMtQ3PdYWWVueP1wPp6p/70lPerIKAcbuAFv9varfmR6qwpeV6b+W56+tAORJT3qyEgEmVIUZaRlqi5Fwx19dFFZlPX+kXjFc01vCeEDlSU9GTv4/NQWWdksHMZ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data:image/png;base64,iVBORw0KGgoAAAANSUhEUgAAAMwAAAAoEAYAAADiZ8klAAAABmJLR0T///////8JWPfcAAAACXBIWXMAAABIAAAASABGyWs+AAAaM0lEQVR42u2deXQUdbbHG4HDc2ETNKOjwzw3BAGDCFHxOG9AQXjxuaGgImJwRMDoIETUMIooAwwQwMg6sig7ISjZIBD1MIQ1YQQmGjEQUYnsCgMENYbf6z7Up36e21Onqro7q3X4454m3VW/+i33e5fvveVT/1RbVJ5SlSVLL/l55NniyrufJ6uHZN2L/lha+m16sNyx4+iKL2YrdXjbt09/s0Gpsw3LjpR29ObNk56sydIXqQsdvudkyY+DlZpyfFursiKlBg2aEVVSouUDfxmfUdAq+P//XJiRceaM/l3eqpKon+O8haktEuB4eMXXMbO+V+rSS/f0HVmu5WWXZWffeqtSDR6fFNN0oH8fTElPnzdPqaNHjx8/Fu/Nnyc9+asEGIDgnkmLF//4m4CiGHjz7t1K1a37UOtNJ5SKinr08qwspWJihlySNlap2BFDN6e0Vqpt23790tKUatTo/iNZ9/oH8PCds/Mm+H+38qGU/UlK/X7+0BPf/kmpDsWJO4uKNAAd/Pux+acf8xaspkk8lLQX8ibsbKLUwIG7Ws6apdQFF6z/nzs+1sDSIjsurtUUpZYuTWma5jc8Sv5r/w8lPqXKWp6pX3qfN4+e9GStBhhCHCh8AAUg6fP56NGpqUrNfnTx4nS/Qlkatyx2+T1KrfjzikdW3KhU+qb0velpWoHwvYT5479c+oAGHp+vc5ONxwMyNvabOC2vGznww02/VWry5JRT259Q6tThU6mnVnsLWN0loa4TJ773fbdVA0zdhdm3dnwosL5xRT4/kNx004AFMSOUWnDVvBYLrlLqq6+Ki/ft8wDGk56s1QBT2PvIm7/0VPBQYtb03zd1qlLTj87qOjNeqYwhK04vW6aBZGOf3JSNLZXKX5U/On+4lgXNdk79Z0P9OXf/us6ZmUot/MPCfgu7KTUk5ZXbpvgt2Xoldy7Mzv4F4PRoXX/6dKWio3stn9DfP7ykXU13PeAtYE0BmJ/vLr2+7EmlRvyw9/GlLbUH4/MNbu57WAMM++hgvYPvH0qu/fMDgG4dtWXB5ve0Qcbnqh7f7hcLj3wWq9TaK9YMykoKNuz2Ru2ttzdan/tQ1w19wHX47PY63J/rML5f+zlkHljHkydLs8pvr0KA+fTTQ4dKS5XqNGj29jOPa2C55aUHLn75ZaWmJUx7ZNq9wQcCy/PYyWOZxzbrA4QHxGc2Kpbt1xcVj9vTXgMOng3A0rx5+z2D/ArpjR/fPP/NZkrtWpP/2pZpnidTU6Q1wJzzYG6//ekDXbroA8C+qO3zgkJMLEs8lVim1FO/C/zTn6saaFPHZN6werJSw18M/AteF859fOfAP6U+/NuGVhs2OL8+im7s3vH9xrbXz885d3u+c5Jy/p6Tq8dTXYC6qiV6mnVEP1c6wJCsf6x+Vv+zZ/2exPuPvF84Vyv4xMRRn73RVg+44IOCIQVDIjdgrkMoDE9pULOhmxN3KrVkyYLP5tbT9/UApmbJ/v337ZszJxhg8GCsLOXaKvH0OfjvjHqn9zu99Wf+XlXjwxOwAhhyZSh09ILb8z781ItnXnpJAyuS67tVpIzH7e9rq5TrWGUAs+ia7ZPOdFKq2YNj7jp9s1L168eMCMTM77qrz+dDT1S8gieksidh/9lv85XK3r2uLLdusOvsAUvNBhirHAzr/WtZXwAFw41QBgqWv1fV+JYv/+CDlSutFRPrhMdBZMPp+qFHABjOOc/vNFRGhIT7h+oBeQBTQQCD50KuxcpzyclZv/6jjyo+hMHGwAJBRvq+5X8pKvrcf4B/vjPnq8zugc/bzs/tqv+/suoxCCGVl595NxAqVOr0vHVNtCzf9lPypif096p7vZL8PeO2AhhCZIHdtX596Mn9sicPbC+J8n/Oz8vb+IOW5v/b/J79RWgKyX6MlMLigEsg4bnJSfL3ylIIbj0YxmsCpTFep+cUj5XfSYDl/k71hdV8egBjrKMB5JUOMHguN944qde//61UnX91+mLZAKXatevW7fnntefCBqgsxct9wr0fCqas7bS4Cdf45W3dnu40XakDozpsbz1Vy+Pjo6Ove0Spn7p0+q7lWqXOnOm5rXOO/zrLRrdJaKGvE64C5nnKbz+6YvJk//WyNo/tcEqpQ8+sWdOhgx9QSzL6Xf+qUt89tzrmkkv84/lp6+8uzPIr6sWffnrNK0qdnFPw6rCtkQNcDAxYguTe2A+ETJEYIvwderlk+3FdntcKYP5w/aDiO7N1DN+pYsAw+KHfQ1d1b67UkSN3vHrz8OB1ZL35nlIb4tets1b8JinFsLCJ5Ucqpi9zF/K6hMYqKpcgAdMKOJ3G7iUQEYGwM6gAgunTk5MnTdLjgDyEtHsecr/Ml1NgspqXnwaWph7rqD9XV6BifKyL03V0qzescud2BpdP0o8vfn5Y36P9/Qrg6tat/7pJJ/WxNKrKkgpZGhYsQJGXd92SS/2KJv+/J6/9m18B5r+YmRkIAay5JT12hf9zZubs2QFSwaoTsbHd/Yrr8Mh6L9T1fz41t0GD81I1EKHYXHtMhicCoOzeveT+iy9WKjt76dLEa/U8I2FVbe6+pOV9/gU+OG/x9+f5FeZPt67uVH+TBqKSqILbVq1yPx7WHYCgIDZ+w7QjW+boz/VKBnbf/aNSDRoMnH0gQ9ctyXonyBkoRDwAFErMmn37kpOtAQbFarVxzYNuAH7RmGt3/HaoUjvuTUh4/rheR+Zt1YlXyhJO6++xjjsTmx9uOEDvA3l96TFjWEUqpi89FJnM5zMWJ98P9X4oYK5DCIn78xlFxHM6tXztANNKMcr7SoU4PueVZkM/14aKU8B2GlpjntkvkA1gsxK5AQgxOJwCDiQGzjP7iN9zPaesN/5utY6Mn9Bm0Do6DJGxPpAmCD3KHNnEbyZun5iiry+ByxcUGjMUSaNGN05P9Ft6fd54Ouele2pe7oNQF8Dy8cfRH1y7WKnFi+fOndles2OwmNmgPCd/z8qKi3v0UQ00+6/2+QIK0QQqA6DsPBozxGV4IOvKxoyp80c9HnIPjOcfc3IPbYtRavXqjTds7q//vmrVjN4PXKyBBrl587TmV7yj1Gef5ednZNiH0kwSh7HeCR2TkwNAkdt1/akPFyi1bZvfwu+sD8azz46uM3OmUvVviU3fUqbp4+ToOJAoeOZRWlZ2AGMVIsMDwgP9+uurr27u37fz57/++siRer0I4QJUzN/qERNjAwYT61h4d53evisD69usWePGeh0rmzVmZaHz/PJguzXwUGD8HqBAYaIYJOChuJD8zsryRZGhwOw8CPP7xnUlmYHz6NQjkkBoZwigqHk+gIn1QEFTzwfQSQ/JDmhMEoPxHAAn15frwv4NdR3f6bvomsV/1eN1u47oMUk2kaxhJAAj54997qMin5AIuRc8GNhb1K9U+7oCI4R15t3ncp+8UAPBlCnxqb16aUWE4in501dZRdHBipANjYL9pGPHT9o/pQEmd6rvgK+DUps29Xr7/xop9e21xXM/nRas2HVO5eDBrn7A27Jl2rTz+ugNQMEpB0qOR+YE2IBFj6W2DbRYOTU3NTUwnsLCmfGBepKMjLea3nabXi85Hlry4Km2KuibtuxBvaEAFg4g9HGAC4/G90L3Rrt7aqBp2LBLl1m7dSGt9FxMD2bbl7FTr7b3YIJ4+kZIi1DX+++3W9mqlQ7dYmkxbuaPceQlFEUfflsbHKxfcnKjRhf61znprvsSeiZXfMcIgJcDybgtabfGeru1zHl+qWDsLGR+J9lYdh6M9EjsciAmgBjXxcOSHhd/t/OIuJ9dcp//x9KXZAIrw4x9xH2cemqSJYdEEUsWrjRU5TpKMoidIeN2HZkHgAX9Z2VAM5/cB5o5AOpLa7pz6vHGWuH4bvjf3//rrK4/6Zn39IEA0KCwqmssknGdPbuy7oIfdewdBYJCxzOwUyRsNL5HCEZawAtfrvtGADCwkOVCkCshh4LnwkbBM3FqmTKeXbvS2r/1lg6VATCpxxI7B66fk5OS8vrregNI+rmsa+LgsHH5HZ4DMenly9eN++QT3cnBBBpjvxAikyEf5rPjhOJxSfsDwJKxs92H1gDD97l/acLL2fFtdWhr7Ng7c++4Q29sgNCKxCF/P/6qqFcDua1hW6Prt2unLTG3IZBQQ2McYDtL21S0xvedhspkPYjbwkWZC7GzfN0qeixuzqX8nl0IzQ7Y7GjhJsBbeAxOgZt9Y/WczBfzZ4b8jKaulbWO0iOx0jdm3ZMxXqd1WJK0gvSR3CemDsAQ+pAAU127IZvJd0OREEJBkZBExDNxysbiebHgSR4DNAAMFjDXRyHjuRDKSk4ePLjxEaWmNhkzZvhwXSntdjx7EgoKtm7VpAA8mVWrRpaff75SM6KGD79uif4ehoQOhZ7rlACJwyqGGkQGMA5G55ypU7/8Mhhg2C/SwnILMDwnAFG+5JmPHvV7KvlLzmvp26PUkCG9ez9YoBUEG9xkARrfJ2dWWNizZwCQyMlgwcoYckWRWOQBJORgB2T8Palw8uApZ+1DZXwfYAiXrmvHIrP7vgRQ1tUuiS/ZaTy/nC8ZarMKzQWx3QwDL9ScsnxOK49CejB4+E5ZpcwP+zXsdbQxFEL1mGVHCoAx2IMxFAYsMlqzcPCrqwcjFYu0VNlYbkMgLDSKldAbyeLMfXUK6xT6N0J5dHTrH7RHAr2YnAsA88IVDz7YIkEDngwluVVYpaWFbR57THsyGzdO6BhQ2AAMuQVCY9Q3Edq69NIePQK5FVxaExht2G+QA0j6AzDUS7HRrEJkdgAjQ2MytIUHQ5IedhhAQuhy7dqVdWd2Ca6nwvWXHSgqKseIZ8TB5f5uFQS/53rhWvSRrgCXuRM5Tn6PJY/FbPfcVvRns47GuJ+VQoz0vGAYcl+rDgbSg+GcOfU8GC+52opeR/QR68O883z8zqkB5kPhwiKiuWSdNp1zsiYEx9Yrip5Mz7Mt44r7lWbpbs38P5L/53v8v1REhLAAGCxGOzaKnedAkrm8vGXLqCgNMIRaYKGdGnZw4LvvBthOW4cFPClCWHgw0qNyOx5yFGYITgDM2LGPF184QSvYt99e+9SxLr8wJAyAuWjYLfXH9vIDUOPZly9rpQ+EHeABWJAEyNlBCgkXYJjvk3Myn1jZR+de8GAAdEKTACmthsixcTC4LgqJg2SGViuYdk+y2M7itUtKAzBcz0oxodDcVtaH68FIj0ICKc/B3+0sZCInfB/FLuto7JL7jBuFGe68mCw/G1KD9GDc1vVEah3dGgqcEzwn9p2sM8JTsZp3HwfMTN7Sxdhoo48nQ7t9p7FDO0Ut2/2jqJBY2vzdtLyNEB60WJK30IZRRAAMORjYRqG+Z4R54j7keNatO5f0B2CIkZu0YQNgZIiM8cjkptt5BMjI8QAweEoAHrmTG+sNu7tgWXATUdbXLkTEPODBEGqjIJcNSa+4cENk5NTkupqeqcGaofmpbK4qk/6V7YFbJdtZdxSflJLkwQGW15EKXyq0SAOMU3or45M5IwDfaa81ybqTpAhJ13WaCwl3XiQ7zBZgHLLr7NhnlV1oyXxiMJpsQyPEyPhkYSy/86FIUEBmDsago0pPxgwBhXnw8ECwrGFTTZw4f36g7T91GI0bjxp1TpGdAx5yQ9BmYV1h6aL4YXuRI4FFFqrHIC1q7sP1ARjzfSYGwFDvInMks34zpl6grsVtDsYKYAAykvwADO3vSYJTAMm6+nwxM7If0Z+Zdw4k90ESUiXJjwckD4IETlkHYwUw0JSDQp+GxyjXlZyKBBI2eGV1PnAaGjPZPMZ8SXaRnZTXkSEoWdFe2ZavTPZjcOBx43k5zSlI1hcKDkOBHJpdyEvOi5UH6FRKWrZVyDNUgKloTzTcekb0A/uPCJHsSWdW8qN4TQvXAmjwHMItODML2gyAwBUmmY4iNEM6vJiMUMya549PvEgr6MPLd0wJ/J0YPEl4PAxCKiBxqGQFLGpIBMOuvOCC8zN00pnQDOP67ruPPurZUwMMNGVyJIR0Qh0PnQCo+Cc09tz3/ffdf7+OcbOhAJpBg8Y1WN5aAwTAjcfaY8+U3Yca6g4PhMSaNh08eNcuvQ84+NCFreql3NKU+T7jhlwhaeLQlUNt715ZXWzlwUMhyZyQ1f/LehWr5pJSIZMkDtVzC9XylbkT9AWA4LZwlO/ze67H9e1yWswLv7djfzntxGCX+wnVo5TjDbf1jVOAkfR+t2w1xst9fPILeDLyjZO+K7s8kXtZsKUb6gLJ1gM8EA+IpUwrEsZhFoAaAEP9CbkVkr4oIkIqixY1b95wjY7Zu30fgpn8NirIUXAADC4joRpyW8XFW7YkJekQGbkY6MrQiUOtvyDJD3Dhucjko2x5QQhr3E1JSTNmaPYXkpYv1EeRzL9gaLduSxvp31EBLQsrrcgSTnMw8jUPkiZOLgYDgoJYpzkkq/FFuoUHoRtpyYd7XVkQKc8hFnq4bf8lrdopwLAfuD/rahXqckrXtbqe0/dDyeadMqfjukmpzfyaoTmXHow0UCK2jhaGgjRMQgU0WQ/jkwcMC5fK7qAXfxlAgwRoUJCROqjkVgAYPCkrgDHZXoYnA4sIRQQgUNGPgpVJaMtxGSQCaK/kdphIQnySBk3ohlYvAAyAsLnb7MuvX6o9N8eejMFSIwRHbgfPRfaOs9r4HDDTYjZIAay/ZBcSKh2xfdy4wPecdnggFEsORnowXbvGx3frpi1DubFxxSl4ZV2l/OKLAQP69nXerNTsEGDQ3COV7Ge8w9KfXREf75w95FZh4MlIRSlZTm5DLPI1Am49GOlhyI4EbhW7+TzGOOT1nEZUZAEn13Ham0sWItp5YjJE5nYfyBCrW4DiPLEP7WjKcl9ZsRWtDB+5Lj4rz4IF5VXIWK7E7E3gMTwLQmuEVMKle5KjIQeD51SvXosWQ4ZothIAI5s2EnoihEJLEIAGRQUgMeE8Px4LSX2aKOIJsWAgPRaUfG4sVirkafWCB0NSHqAhdyMVnfnZABbqX8jpMB7qBSSt0OkrjVG0aS/kTdjZ5BfsQujrxjrQAQCP1+q6Mmd0yfS8nn38wNrg8UkxTQdqgGmRHRfXakogV5aePm+e32PZcXTFF7P1dUwP1WCLsa6w+AAYPFZ6j1EXRWjTJIMYbEAAyWSrRYgEIENjTg9qqIpHKi7ZlVmG1GTOis9mzoXcT4gAIz04yUJymwOQdURcL9Q6H0JqXIdzIyvrAS7JVuO+dsAWag7GTvHLAmPbdRTSav5lN2vpcfK88n7S0+U5fXYhLAr1sFipmyBWjzQ9HCN306E4cWdRkVJvHsk6dPofOuQFe4w3ZvIZCUCRAwDIABY8GJL8EmBkxTsTQyEkAEGSmHoZcjfUuVBXgaKi+SUbEfYSvbvs2GmMh4knyU8uBqDAs6EVDCEwcjk0xwSooDszHqfAgsLH0+Izipz1MgsqRagUiWcJIJnsL9EFOyXl0DMBdmKbNvPnB+a5SZMB+y+7LFgCND16vPde//4aaMzOCkaIgA1Nbk2uK6EzDAokhoaZuzFCqhyUcD1xWTkdbqzfaczbKtfC90yatAQOIaVCYb+GqsglSYB5cXsdqx5ZoSa/mScZejMtfUnCED25nLI/JdC6rX+SEQfH68jrVSzW0U4/cB4ImVndR74oLohF5pYtQOiFEBWtRki+y2QxHg8KiV5npqSOwmhdQuwf2iw5ATwWmSyzWmg2EAoJxctBpJAI4AFAiOVDI8ZiJlmOpWiXc7CzaBgPB4bKfthuAAiSXA0bVI4HV9gpsFA/hAEAoOOxsC50SyY0hicrQ6d8xqORoT4AmEphgFpuUNaH71m1rsGSYh6YP8gWsPqQrDPrTu4IUoa0XMMNlUX6/THh3kcbjOdCuOw/WXAqY/zhPofTdvJVdT1Jh2YemBfZ4y7ceQh3vKwjeq+i15Hvcz7kvFjdz/KNlnY3YqIJ+cjWCzTHBBAAIiRdd+lZRYEfOQwUBl15Zft1HpAHdho7ZQL4HRMku/BiiQMgxKJlXUW4NFiZA+H+jAc6uNkN2JD0UpPjsUtuE6qTzS4BdgAdmjjrgWeEJcMrrM2QKR6NYUgQOmMerQ4G45ddpGVBJEBixUqT729h/rD0GD9SrjfsxUgBiyc96ckQAEYebA48CoODSu4DQMDT4DOAAVDI9vBcBwVjhi4EyyzUCmwr9hoFpEh5P2lBR/qFatIyYxzQuPksx2OXMwBYZHt+Qp24/KwL6wAJgvXg//HoCFHi4ZghUl+bNosWaUPCiq3iVLpdV0mzZH8irdbVUwie9GQ1ABinLiAHWB5wJJYpB14W9lX3N8nVFElOi04IeB54moQ88RzwqKQilpLcHB6o2SzVAJi7NvXdM+HC6luf4klPerIGAYwnq+erVKXnAkmCnIfT3I1VLgcPE1IHAENuDg/VCz150pMewHiylkiS+BRKQjOmch9WICG4cJOOkATobUYODoDxQlGe9KQHMJ6sJRK6rdkJQbyGgaR+qJXMEshgn115ZZcur72mSR/kcrxQpyc96QGMJ2uJhIxBTzfqVWRzS7po0zmBOhhZz2I2+zRIAwALngu5HZL7sqDPWxdPetIDGE/WMkkIjI4M1LPIOiXqkgAM6mMgCdD1mtcn0PSybdt+/dLSdLIfNlqodUKe9KQnPYDxZA2RVh0ZYHlBVzbrWqjYFxI6Ml2UqWOi0BN6OsASalM+T3rSkx7AeLKGSTwJci7UJVEHA/BISddkChepX6IuxixYFJXw3rx70pOe9ADmV+rR4GHg2ZCMBzjwSJD8XXYQkK8e9ubZk570pAcwnvyPnRlkoSwAUlm9tTzpSU96AFNpMtQ3PdYWWVueP1wPp6p/70lPerIKAcbuAFv9varfmR6qwpeV6b+W56+tAORJT3qyEgEmVIUZaRlqi5Fwx19dFFZlPX+kXjFc01vCeEDlSU9GTv4/NQWWdksHMZM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449815" y="1570074"/>
            <a:ext cx="2863001" cy="2647607"/>
            <a:chOff x="886762" y="1824335"/>
            <a:chExt cx="2863001" cy="2647607"/>
          </a:xfrm>
        </p:grpSpPr>
        <p:grpSp>
          <p:nvGrpSpPr>
            <p:cNvPr id="16" name="Group 15"/>
            <p:cNvGrpSpPr/>
            <p:nvPr/>
          </p:nvGrpSpPr>
          <p:grpSpPr>
            <a:xfrm>
              <a:off x="1333105" y="2365727"/>
              <a:ext cx="1970314" cy="985044"/>
              <a:chOff x="1353970" y="2367260"/>
              <a:chExt cx="1970314" cy="985044"/>
            </a:xfrm>
          </p:grpSpPr>
          <p:pic>
            <p:nvPicPr>
              <p:cNvPr id="9" name="Picture 5" descr="weebly log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3970" y="2367260"/>
                <a:ext cx="1970314" cy="705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355364" y="2982972"/>
                <a:ext cx="1967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0" dirty="0" smtClean="0">
                    <a:latin typeface="Franklin Gothic Book" pitchFamily="34" charset="0"/>
                  </a:rPr>
                  <a:t>http://weebly.com</a:t>
                </a:r>
                <a:endParaRPr lang="en-US" i="0" dirty="0">
                  <a:latin typeface="Franklin Gothic Book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175962" y="3520831"/>
              <a:ext cx="2284600" cy="885568"/>
              <a:chOff x="1149142" y="3522364"/>
              <a:chExt cx="2284600" cy="88556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4937" y="3522364"/>
                <a:ext cx="1773011" cy="5598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149142" y="4038600"/>
                <a:ext cx="2284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0" dirty="0" smtClean="0">
                    <a:latin typeface="Franklin Gothic Book" pitchFamily="34" charset="0"/>
                  </a:rPr>
                  <a:t>http://unbounce.com</a:t>
                </a:r>
                <a:endParaRPr lang="en-US" i="0" dirty="0">
                  <a:latin typeface="Franklin Gothic Book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080616" y="1824335"/>
              <a:ext cx="2475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0" dirty="0" smtClean="0">
                  <a:solidFill>
                    <a:srgbClr val="0070C0"/>
                  </a:solidFill>
                  <a:latin typeface="Franklin Gothic Demi" pitchFamily="34" charset="0"/>
                </a:rPr>
                <a:t>Website Builders</a:t>
              </a:r>
              <a:endParaRPr lang="en-US" sz="2400" i="0" dirty="0">
                <a:solidFill>
                  <a:srgbClr val="0070C0"/>
                </a:solidFill>
                <a:latin typeface="Franklin Gothic Dem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86762" y="2286000"/>
              <a:ext cx="2863001" cy="2185942"/>
            </a:xfrm>
            <a:prstGeom prst="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25853" y="4293881"/>
            <a:ext cx="2910925" cy="2259319"/>
            <a:chOff x="3654150" y="1678423"/>
            <a:chExt cx="2910925" cy="2259319"/>
          </a:xfrm>
        </p:grpSpPr>
        <p:grpSp>
          <p:nvGrpSpPr>
            <p:cNvPr id="22" name="Group 21"/>
            <p:cNvGrpSpPr/>
            <p:nvPr/>
          </p:nvGrpSpPr>
          <p:grpSpPr>
            <a:xfrm>
              <a:off x="3692461" y="2249359"/>
              <a:ext cx="2834302" cy="838308"/>
              <a:chOff x="2546342" y="4471942"/>
              <a:chExt cx="2834302" cy="83830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9193" y="4471942"/>
                <a:ext cx="27686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546342" y="4940918"/>
                <a:ext cx="2834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0" dirty="0" smtClean="0">
                    <a:latin typeface="Franklin Gothic Book" pitchFamily="34" charset="0"/>
                  </a:rPr>
                  <a:t>http://adwords.google.com</a:t>
                </a:r>
                <a:endParaRPr lang="en-US" i="0" dirty="0">
                  <a:latin typeface="Franklin Gothic Book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28497" y="3216193"/>
              <a:ext cx="2762231" cy="616982"/>
              <a:chOff x="992454" y="5648840"/>
              <a:chExt cx="2762231" cy="616982"/>
            </a:xfrm>
          </p:grpSpPr>
          <p:pic>
            <p:nvPicPr>
              <p:cNvPr id="14" name="Picture 2" descr="Yahoo! Answer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9607" y="5648840"/>
                <a:ext cx="2447925" cy="247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992454" y="5896490"/>
                <a:ext cx="2762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0" dirty="0" smtClean="0">
                    <a:latin typeface="Franklin Gothic Book" pitchFamily="34" charset="0"/>
                  </a:rPr>
                  <a:t>http://answers.yahoo.com</a:t>
                </a:r>
                <a:endParaRPr lang="en-US" i="0" dirty="0">
                  <a:latin typeface="Franklin Gothic Book" pitchFamily="34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 bwMode="auto">
            <a:xfrm>
              <a:off x="3678112" y="2154209"/>
              <a:ext cx="2863001" cy="1783533"/>
            </a:xfrm>
            <a:prstGeom prst="rect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54150" y="1678423"/>
              <a:ext cx="2910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0" dirty="0" smtClean="0">
                  <a:solidFill>
                    <a:srgbClr val="00B050"/>
                  </a:solidFill>
                  <a:latin typeface="Franklin Gothic Demi" pitchFamily="34" charset="0"/>
                </a:rPr>
                <a:t>Marketing Channels</a:t>
              </a:r>
              <a:endParaRPr lang="en-US" sz="2400" i="0" dirty="0">
                <a:solidFill>
                  <a:srgbClr val="00B050"/>
                </a:solidFill>
                <a:latin typeface="Franklin Gothic Demi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80472" y="1570074"/>
            <a:ext cx="3015728" cy="4983125"/>
            <a:chOff x="4778619" y="1570074"/>
            <a:chExt cx="3015728" cy="4983125"/>
          </a:xfrm>
        </p:grpSpPr>
        <p:grpSp>
          <p:nvGrpSpPr>
            <p:cNvPr id="34" name="Group 33"/>
            <p:cNvGrpSpPr/>
            <p:nvPr/>
          </p:nvGrpSpPr>
          <p:grpSpPr>
            <a:xfrm>
              <a:off x="5072849" y="2207430"/>
              <a:ext cx="2427268" cy="1069170"/>
              <a:chOff x="4791730" y="1774187"/>
              <a:chExt cx="2427268" cy="1069170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5" b="1"/>
              <a:stretch/>
            </p:blipFill>
            <p:spPr bwMode="auto">
              <a:xfrm>
                <a:off x="5090964" y="1774187"/>
                <a:ext cx="1828800" cy="809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4791730" y="2474025"/>
                <a:ext cx="2427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0" dirty="0" smtClean="0">
                    <a:latin typeface="Franklin Gothic Book" pitchFamily="34" charset="0"/>
                  </a:rPr>
                  <a:t>http://mail.google.com</a:t>
                </a:r>
                <a:endParaRPr lang="en-US" i="0" dirty="0">
                  <a:latin typeface="Franklin Gothic Book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010332" y="3429000"/>
              <a:ext cx="2552302" cy="868162"/>
              <a:chOff x="4729213" y="3569810"/>
              <a:chExt cx="2552302" cy="868162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4264" y="3569810"/>
                <a:ext cx="2362200" cy="66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4729213" y="4068640"/>
                <a:ext cx="2552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0" dirty="0" smtClean="0">
                    <a:latin typeface="Franklin Gothic Book" pitchFamily="34" charset="0"/>
                  </a:rPr>
                  <a:t>http://maps.google.com</a:t>
                </a:r>
                <a:endParaRPr lang="en-US" i="0" dirty="0">
                  <a:latin typeface="Franklin Gothic Book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050407" y="5423439"/>
              <a:ext cx="2472152" cy="1000578"/>
              <a:chOff x="4769288" y="5761038"/>
              <a:chExt cx="2472152" cy="1000578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9364" y="5761038"/>
                <a:ext cx="2032000" cy="73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4769288" y="6392284"/>
                <a:ext cx="2472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0" dirty="0" smtClean="0">
                    <a:latin typeface="Franklin Gothic Book" pitchFamily="34" charset="0"/>
                  </a:rPr>
                  <a:t>http://docs.google.com</a:t>
                </a:r>
                <a:endParaRPr lang="en-US" i="0" dirty="0">
                  <a:latin typeface="Franklin Gothic Book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072046" y="4535452"/>
              <a:ext cx="2428875" cy="692643"/>
              <a:chOff x="4790927" y="4968790"/>
              <a:chExt cx="2428875" cy="692643"/>
            </a:xfrm>
          </p:grpSpPr>
          <p:pic>
            <p:nvPicPr>
              <p:cNvPr id="17" name="Picture 6" descr="Mechanical Turk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0927" y="4968790"/>
                <a:ext cx="2428875" cy="390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4805997" y="5292101"/>
                <a:ext cx="2398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0" dirty="0" smtClean="0">
                    <a:latin typeface="Franklin Gothic Book" pitchFamily="34" charset="0"/>
                  </a:rPr>
                  <a:t>http://www.mturk.com</a:t>
                </a:r>
                <a:endParaRPr lang="en-US" i="0" dirty="0">
                  <a:latin typeface="Franklin Gothic Book" pitchFamily="34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797518" y="1570074"/>
              <a:ext cx="2977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0" dirty="0" smtClean="0">
                  <a:solidFill>
                    <a:srgbClr val="7030A0"/>
                  </a:solidFill>
                  <a:latin typeface="Franklin Gothic Demi" pitchFamily="34" charset="0"/>
                </a:rPr>
                <a:t>“Behind the Curtain”</a:t>
              </a:r>
              <a:endParaRPr lang="en-US" sz="2400" i="0" dirty="0">
                <a:solidFill>
                  <a:srgbClr val="7030A0"/>
                </a:solidFill>
                <a:latin typeface="Franklin Gothic Dem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778619" y="2031738"/>
              <a:ext cx="3015728" cy="4521461"/>
            </a:xfrm>
            <a:prstGeom prst="rect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6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5 days, we had numbers to evaluate The Wed Connect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4953000"/>
            <a:ext cx="8077200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i="0" dirty="0" smtClean="0"/>
              <a:t>Quick math:</a:t>
            </a:r>
          </a:p>
          <a:p>
            <a:pPr lvl="1">
              <a:lnSpc>
                <a:spcPct val="80000"/>
              </a:lnSpc>
            </a:pPr>
            <a:r>
              <a:rPr lang="en-US" sz="2400" i="0" dirty="0" smtClean="0"/>
              <a:t>Charge wedding vendors $2 / lead * 21 leads = $42</a:t>
            </a:r>
          </a:p>
          <a:p>
            <a:pPr lvl="1">
              <a:lnSpc>
                <a:spcPct val="80000"/>
              </a:lnSpc>
            </a:pPr>
            <a:r>
              <a:rPr lang="en-US" sz="2400" i="0" dirty="0" smtClean="0"/>
              <a:t>Costs: $0.44 * 68 people = $29.92</a:t>
            </a:r>
          </a:p>
          <a:p>
            <a:pPr lvl="1">
              <a:lnSpc>
                <a:spcPct val="80000"/>
              </a:lnSpc>
            </a:pPr>
            <a:r>
              <a:rPr lang="en-US" sz="2400" i="0" dirty="0" smtClean="0">
                <a:latin typeface="Franklin Gothic Demi" pitchFamily="34" charset="0"/>
              </a:rPr>
              <a:t>Potential profit: $0.58 / person</a:t>
            </a:r>
            <a:endParaRPr lang="en-US" sz="2400" i="0" dirty="0">
              <a:latin typeface="Franklin Gothic Demi" pitchFamily="34" charset="0"/>
            </a:endParaRPr>
          </a:p>
        </p:txBody>
      </p:sp>
      <p:pic>
        <p:nvPicPr>
          <p:cNvPr id="5" name="Picture 2" descr="C:\Users\shinyorb\AppData\Local\Microsoft\Windows\Temporary Internet Files\Content.IE5\XVDM9O3Z\MC91021635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3006"/>
            <a:ext cx="4067470" cy="35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000357" y="1752600"/>
            <a:ext cx="4838843" cy="1592441"/>
            <a:chOff x="4000357" y="1828800"/>
            <a:chExt cx="4838843" cy="1592441"/>
          </a:xfrm>
        </p:grpSpPr>
        <p:sp>
          <p:nvSpPr>
            <p:cNvPr id="7" name="Rectangle 6"/>
            <p:cNvSpPr/>
            <p:nvPr/>
          </p:nvSpPr>
          <p:spPr bwMode="auto">
            <a:xfrm>
              <a:off x="4000357" y="1828800"/>
              <a:ext cx="4838843" cy="1592441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2" descr="Yahoo! Answe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332" y="2971800"/>
              <a:ext cx="2447925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86" b="88496"/>
            <a:stretch/>
          </p:blipFill>
          <p:spPr bwMode="auto">
            <a:xfrm>
              <a:off x="4093779" y="2377966"/>
              <a:ext cx="2165131" cy="518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93779" y="1900669"/>
              <a:ext cx="2071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0" dirty="0" smtClean="0">
                  <a:latin typeface="Franklin Gothic Demi" pitchFamily="34" charset="0"/>
                </a:rPr>
                <a:t>Bounce Rates</a:t>
              </a:r>
              <a:endParaRPr lang="en-US" sz="2400" i="0" dirty="0">
                <a:latin typeface="Franklin Gothic Dem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42922" y="2428696"/>
              <a:ext cx="2094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smtClean="0">
                  <a:latin typeface="Franklin Gothic Book" pitchFamily="34" charset="0"/>
                </a:rPr>
                <a:t>87% of 68 people</a:t>
              </a:r>
              <a:endParaRPr lang="en-US" sz="2000" i="0" dirty="0">
                <a:latin typeface="Franklin Gothic Book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42921" y="2869775"/>
              <a:ext cx="2096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smtClean="0">
                  <a:latin typeface="Franklin Gothic Book" pitchFamily="34" charset="0"/>
                </a:rPr>
                <a:t>56% of 16 people</a:t>
              </a:r>
              <a:endParaRPr lang="en-US" sz="2000" i="0" dirty="0">
                <a:latin typeface="Franklin Gothic Book" pitchFamily="34" charset="0"/>
              </a:endParaRPr>
            </a:p>
          </p:txBody>
        </p:sp>
      </p:grpSp>
      <p:sp>
        <p:nvSpPr>
          <p:cNvPr id="13" name="AutoShape 62"/>
          <p:cNvSpPr>
            <a:spLocks noChangeArrowheads="1"/>
          </p:cNvSpPr>
          <p:nvPr/>
        </p:nvSpPr>
        <p:spPr bwMode="auto">
          <a:xfrm>
            <a:off x="4743378" y="3505200"/>
            <a:ext cx="3352800" cy="609600"/>
          </a:xfrm>
          <a:prstGeom prst="flowChartMerg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000357" y="4191000"/>
            <a:ext cx="483884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i="0" dirty="0" smtClean="0">
                <a:latin typeface="Franklin Gothic Demi" pitchFamily="34" charset="0"/>
              </a:rPr>
              <a:t>21 Signups*</a:t>
            </a:r>
            <a:endParaRPr lang="en-US" sz="2800" i="0" dirty="0">
              <a:latin typeface="Franklin Gothic Dem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7325" y="6519446"/>
            <a:ext cx="4246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It doesn’t have to be statistically significant!</a:t>
            </a:r>
          </a:p>
        </p:txBody>
      </p:sp>
    </p:spTree>
    <p:extLst>
      <p:ext uri="{BB962C8B-B14F-4D97-AF65-F5344CB8AC3E}">
        <p14:creationId xmlns:p14="http://schemas.microsoft.com/office/powerpoint/2010/main" val="22875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high school, we decided to become internet entrepreneurs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57531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r="24324"/>
          <a:stretch>
            <a:fillRect/>
          </a:stretch>
        </p:blipFill>
        <p:spPr bwMode="auto">
          <a:xfrm>
            <a:off x="6903245" y="4419600"/>
            <a:ext cx="1935955" cy="122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7" y="1973262"/>
            <a:ext cx="200977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t="14515" r="4982" b="13252"/>
          <a:stretch/>
        </p:blipFill>
        <p:spPr bwMode="auto">
          <a:xfrm>
            <a:off x="6725886" y="5724977"/>
            <a:ext cx="2189514" cy="57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743200"/>
            <a:ext cx="13128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0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feedback taught us about the customer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5500" y="1676400"/>
            <a:ext cx="4550900" cy="3610409"/>
            <a:chOff x="838200" y="2057400"/>
            <a:chExt cx="4550900" cy="361040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2"/>
            <a:stretch/>
          </p:blipFill>
          <p:spPr bwMode="auto">
            <a:xfrm>
              <a:off x="838200" y="2057400"/>
              <a:ext cx="4550900" cy="2264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 descr="C:\Users\shinyorb\AppData\Local\Microsoft\Windows\Temporary Internet Files\Content.IE5\PH3O47Q0\MC900436365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343400"/>
              <a:ext cx="1324409" cy="1324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shinyorb\AppData\Local\Microsoft\Windows\Temporary Internet Files\Content.IE5\NH1MP19P\MC90043551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925" y="4554393"/>
              <a:ext cx="1422513" cy="1052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shinyorb\AppData\Local\Microsoft\Windows\Temporary Internet Files\Content.IE5\CN9PT1T8\MC900446376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755" y="4493147"/>
              <a:ext cx="1354076" cy="1174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036954" y="1524000"/>
            <a:ext cx="2514600" cy="2514600"/>
            <a:chOff x="6019800" y="1828800"/>
            <a:chExt cx="1905000" cy="1905000"/>
          </a:xfrm>
        </p:grpSpPr>
        <p:pic>
          <p:nvPicPr>
            <p:cNvPr id="10" name="Picture 6" descr="C:\Users\shinyorb\AppData\Local\Microsoft\Windows\Temporary Internet Files\Content.IE5\PH3O47Q0\MC900431631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8288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535321" y="1981200"/>
              <a:ext cx="958402" cy="1678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 i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13800" b="1" i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19800" y="4169251"/>
            <a:ext cx="2548909" cy="1164749"/>
            <a:chOff x="5799337" y="4595603"/>
            <a:chExt cx="2548909" cy="1164749"/>
          </a:xfrm>
        </p:grpSpPr>
        <p:pic>
          <p:nvPicPr>
            <p:cNvPr id="13" name="Picture 7" descr="C:\Users\shinyorb\AppData\Local\Microsoft\Windows\Temporary Internet Files\Content.IE5\DHHX3V6M\MC900441946[1].wm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9337" y="4704800"/>
              <a:ext cx="2548909" cy="94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shinyorb\AppData\Local\Microsoft\Windows\Temporary Internet Files\Content.IE5\SKRBOHO0\MC900432537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417" y="4595603"/>
              <a:ext cx="1164749" cy="116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3725" y="6182380"/>
            <a:ext cx="8321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0" dirty="0" smtClean="0">
                <a:latin typeface="Franklin Gothic Demi" pitchFamily="34" charset="0"/>
              </a:rPr>
              <a:t>Great initial numbers but a frustrating business</a:t>
            </a:r>
            <a:endParaRPr lang="en-US" sz="2800" i="0" dirty="0">
              <a:latin typeface="Franklin Gothic Demi" pitchFamily="34" charset="0"/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3078162" y="5496580"/>
            <a:ext cx="3352800" cy="609600"/>
          </a:xfrm>
          <a:prstGeom prst="flowChartMerg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2743200"/>
            <a:ext cx="4495800" cy="1752600"/>
          </a:xfrm>
        </p:spPr>
        <p:txBody>
          <a:bodyPr/>
          <a:lstStyle/>
          <a:p>
            <a:r>
              <a:rPr lang="en-US" sz="4400" dirty="0" smtClean="0"/>
              <a:t>Building Your Prototype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49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creatively in order to build your first prototype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9925" y="6110287"/>
            <a:ext cx="8321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0" dirty="0" smtClean="0">
                <a:latin typeface="Franklin Gothic Demi" pitchFamily="34" charset="0"/>
              </a:rPr>
              <a:t>Can you explain your product in 1 sentence?</a:t>
            </a:r>
            <a:endParaRPr lang="en-US" sz="2800" i="0" dirty="0">
              <a:latin typeface="Franklin Gothic Dem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70252" y="1600200"/>
            <a:ext cx="5622601" cy="3765331"/>
            <a:chOff x="2070252" y="1797269"/>
            <a:chExt cx="5622601" cy="3765331"/>
          </a:xfrm>
        </p:grpSpPr>
        <p:pic>
          <p:nvPicPr>
            <p:cNvPr id="6" name="Picture 2" descr="Wenger Giant Swiss Army Knif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48" b="13517"/>
            <a:stretch/>
          </p:blipFill>
          <p:spPr bwMode="auto">
            <a:xfrm>
              <a:off x="2070252" y="1797269"/>
              <a:ext cx="5018133" cy="3765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shinyorb\AppData\Local\Microsoft\Windows\Temporary Internet Files\Content.IE5\FE4LJVB7\MC900432537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852" y="2971800"/>
              <a:ext cx="1460652" cy="1460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953000" y="4648200"/>
              <a:ext cx="2739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0" dirty="0" smtClean="0">
                  <a:latin typeface="Franklin Gothic Book" pitchFamily="34" charset="0"/>
                </a:rPr>
                <a:t>Image Credit: </a:t>
              </a:r>
              <a:r>
                <a:rPr lang="en-US" sz="1200" i="0" dirty="0" err="1" smtClean="0">
                  <a:latin typeface="Franklin Gothic Book" pitchFamily="34" charset="0"/>
                </a:rPr>
                <a:t>Hammacher</a:t>
              </a:r>
              <a:r>
                <a:rPr lang="en-US" sz="1200" i="0" dirty="0" smtClean="0">
                  <a:latin typeface="Franklin Gothic Book" pitchFamily="34" charset="0"/>
                </a:rPr>
                <a:t> </a:t>
              </a:r>
              <a:r>
                <a:rPr lang="en-US" sz="1200" i="0" dirty="0" err="1" smtClean="0">
                  <a:latin typeface="Franklin Gothic Book" pitchFamily="34" charset="0"/>
                </a:rPr>
                <a:t>Schlemmer</a:t>
              </a:r>
              <a:endParaRPr lang="en-US" sz="1200" i="0" dirty="0">
                <a:latin typeface="Franklin Gothic Book" pitchFamily="34" charset="0"/>
              </a:endParaRPr>
            </a:p>
          </p:txBody>
        </p:sp>
      </p:grpSp>
      <p:sp>
        <p:nvSpPr>
          <p:cNvPr id="9" name="AutoShape 62"/>
          <p:cNvSpPr>
            <a:spLocks noChangeArrowheads="1"/>
          </p:cNvSpPr>
          <p:nvPr/>
        </p:nvSpPr>
        <p:spPr bwMode="auto">
          <a:xfrm>
            <a:off x="3154362" y="5410200"/>
            <a:ext cx="3352800" cy="609600"/>
          </a:xfrm>
          <a:prstGeom prst="flowChartMerg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Aardvark went </a:t>
            </a:r>
            <a:r>
              <a:rPr lang="en-US" dirty="0" smtClean="0"/>
              <a:t>off to see </a:t>
            </a:r>
            <a:r>
              <a:rPr lang="en-US" dirty="0"/>
              <a:t>the wonderful Wizard of Oz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40" y="1828800"/>
            <a:ext cx="715996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6248400" y="3962400"/>
            <a:ext cx="2743200" cy="2743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45" y="4114800"/>
            <a:ext cx="1832511" cy="86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10374" y="5009164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Franklin Gothic Book" pitchFamily="34" charset="0"/>
              </a:rPr>
              <a:t>http://google.com/talk</a:t>
            </a:r>
            <a:endParaRPr lang="en-US" i="0" dirty="0">
              <a:latin typeface="Franklin Gothic Book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519057"/>
            <a:ext cx="1905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27581" y="6183868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Franklin Gothic Book" pitchFamily="34" charset="0"/>
              </a:rPr>
              <a:t>http://meebo.com</a:t>
            </a:r>
            <a:endParaRPr lang="en-US" i="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on the Table started with real, live “concierge” service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648634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6248400" y="3962400"/>
            <a:ext cx="2743200" cy="2743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8392" y="4909461"/>
            <a:ext cx="144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Franklin Gothic Book" pitchFamily="34" charset="0"/>
              </a:rPr>
              <a:t>Pencil/Paper</a:t>
            </a:r>
            <a:endParaRPr lang="en-US" i="0" dirty="0">
              <a:latin typeface="Franklin Gothic Book" pitchFamily="34" charset="0"/>
            </a:endParaRPr>
          </a:p>
        </p:txBody>
      </p:sp>
      <p:pic>
        <p:nvPicPr>
          <p:cNvPr id="8194" name="Picture 2" descr="C:\Users\shinyorb\AppData\Local\Microsoft\Windows\Temporary Internet Files\Content.IE5\O70DI0WY\MC90043266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810000"/>
            <a:ext cx="1390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hinyorb\AppData\Local\Microsoft\Windows\Temporary Internet Files\Content.IE5\BLJ6DO1Q\MC90043388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897" y="5202593"/>
            <a:ext cx="1198207" cy="11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91179" y="6260068"/>
            <a:ext cx="145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Franklin Gothic Book" pitchFamily="34" charset="0"/>
              </a:rPr>
              <a:t>Coffee shops</a:t>
            </a:r>
            <a:endParaRPr lang="en-US" i="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TikTok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LunaTik</a:t>
            </a:r>
            <a:r>
              <a:rPr lang="en-US" dirty="0"/>
              <a:t> </a:t>
            </a:r>
            <a:r>
              <a:rPr lang="en-US" dirty="0" smtClean="0"/>
              <a:t>raised money for iPod </a:t>
            </a:r>
            <a:r>
              <a:rPr lang="en-US" dirty="0" err="1" smtClean="0"/>
              <a:t>nano</a:t>
            </a:r>
            <a:r>
              <a:rPr lang="en-US" dirty="0" smtClean="0"/>
              <a:t> watches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78633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6248400" y="3962400"/>
            <a:ext cx="2743200" cy="2743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1635" y="4749800"/>
            <a:ext cx="233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Franklin Gothic Book" pitchFamily="34" charset="0"/>
              </a:rPr>
              <a:t>http://kickstarter.com</a:t>
            </a:r>
            <a:endParaRPr lang="en-US" i="0" dirty="0">
              <a:latin typeface="Franklin Gothic Boo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4996" y="5996026"/>
            <a:ext cx="237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Franklin Gothic Book" pitchFamily="34" charset="0"/>
              </a:rPr>
              <a:t>http://profounder.com</a:t>
            </a:r>
            <a:endParaRPr lang="en-US" i="0" dirty="0">
              <a:latin typeface="Franklin Gothic Book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343400"/>
            <a:ext cx="22352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5410200"/>
            <a:ext cx="233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4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Yahoo! began as a manually curated collection of links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1"/>
          <a:stretch/>
        </p:blipFill>
        <p:spPr bwMode="auto">
          <a:xfrm>
            <a:off x="914400" y="1775791"/>
            <a:ext cx="7467600" cy="477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6248400" y="3962400"/>
            <a:ext cx="2743200" cy="2743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5" descr="weebl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43" y="4204080"/>
            <a:ext cx="1970314" cy="7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95" y="5180715"/>
            <a:ext cx="1549011" cy="10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36237" y="4790375"/>
            <a:ext cx="196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Franklin Gothic Book" pitchFamily="34" charset="0"/>
              </a:rPr>
              <a:t>http://weebly.com</a:t>
            </a:r>
            <a:endParaRPr lang="en-US" i="0" dirty="0">
              <a:latin typeface="Franklin Gothic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350" y="6148243"/>
            <a:ext cx="170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Franklin Gothic Book" pitchFamily="34" charset="0"/>
              </a:rPr>
              <a:t>http://yola.com</a:t>
            </a:r>
            <a:endParaRPr lang="en-US" i="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 wanted to build a newspaper from social media?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8"/>
          <a:stretch/>
        </p:blipFill>
        <p:spPr bwMode="auto">
          <a:xfrm>
            <a:off x="914400" y="1752600"/>
            <a:ext cx="7687108" cy="482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6248400" y="3962400"/>
            <a:ext cx="2743200" cy="2743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4675" y="4659746"/>
            <a:ext cx="191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Franklin Gothic Book" pitchFamily="34" charset="0"/>
              </a:rPr>
              <a:t>http://twitter.com</a:t>
            </a:r>
            <a:endParaRPr lang="en-US" i="0" dirty="0">
              <a:latin typeface="Franklin Gothic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6248" y="5362371"/>
            <a:ext cx="188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Franklin Gothic Book" pitchFamily="34" charset="0"/>
              </a:rPr>
              <a:t>http://mturk.com</a:t>
            </a:r>
            <a:endParaRPr lang="en-US" i="0" dirty="0">
              <a:latin typeface="Franklin Gothic Book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56" y="4191000"/>
            <a:ext cx="2069888" cy="53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Mechanical Tu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5064539"/>
            <a:ext cx="2428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31" y="5808541"/>
            <a:ext cx="2248139" cy="52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62536" y="6260068"/>
            <a:ext cx="231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Franklin Gothic Book" pitchFamily="34" charset="0"/>
              </a:rPr>
              <a:t>http://wordpress.com</a:t>
            </a:r>
            <a:endParaRPr lang="en-US" i="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Brainstorm a strategy for building your prototype (20 min)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143000" y="1981200"/>
            <a:ext cx="7010400" cy="3352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Based on your interviews, what is the 1 key feature?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tools can you use to build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(Optional) What marketing channels would you pursue?</a:t>
            </a:r>
          </a:p>
        </p:txBody>
      </p:sp>
    </p:spTree>
    <p:extLst>
      <p:ext uri="{BB962C8B-B14F-4D97-AF65-F5344CB8AC3E}">
        <p14:creationId xmlns:p14="http://schemas.microsoft.com/office/powerpoint/2010/main" val="34909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Let’s hear some ideas! Share how to execute your idea (3 min each)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143000" y="1981200"/>
            <a:ext cx="7010400" cy="3352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1-2 sentences, describe your customer’s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how your idea solves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tools will you use to build your first prototype?</a:t>
            </a:r>
          </a:p>
        </p:txBody>
      </p:sp>
    </p:spTree>
    <p:extLst>
      <p:ext uri="{BB962C8B-B14F-4D97-AF65-F5344CB8AC3E}">
        <p14:creationId xmlns:p14="http://schemas.microsoft.com/office/powerpoint/2010/main" val="8294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believe in the “Lean Startup” philosophy and execution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295400" y="2095500"/>
            <a:ext cx="3587750" cy="2219325"/>
            <a:chOff x="347356" y="1600201"/>
            <a:chExt cx="3587393" cy="221948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56" y="1600201"/>
              <a:ext cx="3309608" cy="2204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1918825" y="3483115"/>
              <a:ext cx="2015924" cy="3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i="0">
                  <a:solidFill>
                    <a:schemeClr val="bg1"/>
                  </a:solidFill>
                  <a:latin typeface="Calibri" pitchFamily="34" charset="0"/>
                </a:rPr>
                <a:t>Eric Reis (nytimes)</a:t>
              </a: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757738" y="2090738"/>
            <a:ext cx="3581400" cy="2209800"/>
            <a:chOff x="347356" y="3810001"/>
            <a:chExt cx="3582762" cy="22098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56" y="3810001"/>
              <a:ext cx="3309608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1632132" y="5681664"/>
              <a:ext cx="2297986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i="0">
                  <a:solidFill>
                    <a:schemeClr val="bg1"/>
                  </a:solidFill>
                  <a:latin typeface="Calibri" pitchFamily="34" charset="0"/>
                </a:rPr>
                <a:t>Steve Blank (nytimes)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6588"/>
            <a:ext cx="62642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7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1371600"/>
          </a:xfrm>
        </p:spPr>
        <p:txBody>
          <a:bodyPr/>
          <a:lstStyle/>
          <a:p>
            <a:r>
              <a:rPr lang="en-US" dirty="0" err="1"/>
              <a:t>LaunchBit</a:t>
            </a:r>
            <a:r>
              <a:rPr lang="en-US" dirty="0"/>
              <a:t> helps </a:t>
            </a:r>
            <a:r>
              <a:rPr lang="en-US" dirty="0" smtClean="0"/>
              <a:t>new entrepreneurs </a:t>
            </a:r>
            <a:r>
              <a:rPr lang="en-US" dirty="0"/>
              <a:t>launch their </a:t>
            </a:r>
            <a:r>
              <a:rPr lang="en-US" dirty="0" smtClean="0"/>
              <a:t>web businesses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99" y="2033949"/>
            <a:ext cx="5904705" cy="8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95" y="4927339"/>
            <a:ext cx="6816005" cy="85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5944" y="2876036"/>
            <a:ext cx="430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latin typeface="Franklin Gothic Book" pitchFamily="34" charset="0"/>
              </a:rPr>
              <a:t>http://classroom.launchbit.com</a:t>
            </a:r>
            <a:endParaRPr lang="en-US" sz="2400" i="0" dirty="0">
              <a:latin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1082" y="5786735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latin typeface="Franklin Gothic Book" pitchFamily="34" charset="0"/>
              </a:rPr>
              <a:t>http://guide.launchbit.com</a:t>
            </a:r>
            <a:endParaRPr lang="en-US" sz="2400" i="0" dirty="0">
              <a:latin typeface="Franklin Gothic Boo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9308" y="3429000"/>
            <a:ext cx="5172378" cy="830997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rgbClr val="006600"/>
                </a:solidFill>
                <a:latin typeface="Franklin Gothic Demi" pitchFamily="34" charset="0"/>
              </a:rPr>
              <a:t>Next class starts April 11</a:t>
            </a:r>
          </a:p>
          <a:p>
            <a:pPr algn="ctr"/>
            <a:r>
              <a:rPr lang="en-US" sz="2400" i="0" dirty="0" smtClean="0">
                <a:solidFill>
                  <a:srgbClr val="006600"/>
                </a:solidFill>
                <a:latin typeface="Franklin Gothic Book" pitchFamily="34" charset="0"/>
              </a:rPr>
              <a:t>10% off with code W2E, expires April 1</a:t>
            </a:r>
            <a:endParaRPr lang="en-US" sz="2400" i="0" dirty="0">
              <a:solidFill>
                <a:srgbClr val="0066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t="-980" r="-3098" b="38854"/>
          <a:stretch/>
        </p:blipFill>
        <p:spPr bwMode="auto">
          <a:xfrm>
            <a:off x="2856187" y="3100551"/>
            <a:ext cx="6211613" cy="375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and test your idea without programming – Get going!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2060138"/>
            <a:ext cx="7848600" cy="312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i="0" dirty="0" smtClean="0"/>
              <a:t>Got questions?  </a:t>
            </a:r>
            <a:r>
              <a:rPr lang="en-US" sz="2800" i="0" dirty="0" smtClean="0">
                <a:latin typeface="Franklin Gothic Demi" pitchFamily="34" charset="0"/>
                <a:hlinkClick r:id="rId3"/>
              </a:rPr>
              <a:t>hello@launchbit.com</a:t>
            </a:r>
            <a:endParaRPr lang="en-US" sz="2800" i="0" dirty="0" smtClean="0">
              <a:latin typeface="Franklin Gothic Demi" pitchFamily="34" charset="0"/>
            </a:endParaRPr>
          </a:p>
          <a:p>
            <a:r>
              <a:rPr lang="en-US" sz="2800" i="0" dirty="0" smtClean="0"/>
              <a:t>Feedback index cards</a:t>
            </a:r>
          </a:p>
          <a:p>
            <a:r>
              <a:rPr lang="en-US" sz="2800" i="0" dirty="0" smtClean="0"/>
              <a:t>Mailing list: </a:t>
            </a:r>
            <a:r>
              <a:rPr lang="en-US" sz="2800" i="0" dirty="0" smtClean="0">
                <a:latin typeface="Franklin Gothic Demi" pitchFamily="34" charset="0"/>
              </a:rPr>
              <a:t>signup@launchbit.com</a:t>
            </a:r>
            <a:endParaRPr lang="en-US" sz="2800" i="0" dirty="0" smtClean="0">
              <a:latin typeface="Franklin Gothic Demi" pitchFamily="34" charset="0"/>
            </a:endParaRPr>
          </a:p>
          <a:p>
            <a:r>
              <a:rPr lang="en-US" sz="2800" i="0" dirty="0" smtClean="0"/>
              <a:t>Blog: blog.launchbit.com</a:t>
            </a:r>
          </a:p>
          <a:p>
            <a:r>
              <a:rPr lang="en-US" sz="2800" i="0" dirty="0" smtClean="0"/>
              <a:t>@</a:t>
            </a:r>
            <a:r>
              <a:rPr lang="en-US" sz="2800" i="0" dirty="0" err="1" smtClean="0"/>
              <a:t>launchbit</a:t>
            </a:r>
            <a:endParaRPr lang="en-US" sz="2800" i="0" dirty="0" smtClean="0"/>
          </a:p>
          <a:p>
            <a:r>
              <a:rPr lang="en-US" sz="2800" i="0" dirty="0" smtClean="0">
                <a:latin typeface="Franklin Gothic Demi" pitchFamily="34" charset="0"/>
              </a:rPr>
              <a:t>www.launchbit.com</a:t>
            </a:r>
          </a:p>
        </p:txBody>
      </p:sp>
    </p:spTree>
    <p:extLst>
      <p:ext uri="{BB962C8B-B14F-4D97-AF65-F5344CB8AC3E}">
        <p14:creationId xmlns:p14="http://schemas.microsoft.com/office/powerpoint/2010/main" val="12646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startups fail because they don’t find product/market </a:t>
            </a:r>
            <a:r>
              <a:rPr lang="en-US" dirty="0"/>
              <a:t>fit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62000" y="1828800"/>
            <a:ext cx="8008150" cy="4218579"/>
            <a:chOff x="762000" y="1426030"/>
            <a:chExt cx="7641770" cy="4060370"/>
          </a:xfrm>
        </p:grpSpPr>
        <p:sp>
          <p:nvSpPr>
            <p:cNvPr id="5" name="Rectangle 4"/>
            <p:cNvSpPr/>
            <p:nvPr/>
          </p:nvSpPr>
          <p:spPr>
            <a:xfrm>
              <a:off x="6612730" y="2056878"/>
              <a:ext cx="1791040" cy="342952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59644" y="2056878"/>
              <a:ext cx="1789619" cy="342952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2056878"/>
              <a:ext cx="3734176" cy="34295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/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4744931" y="4419693"/>
              <a:ext cx="1617622" cy="91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i="0" dirty="0">
                  <a:latin typeface="Franklin Gothic Demi" pitchFamily="34" charset="0"/>
                </a:rPr>
                <a:t>Maximize Profit</a:t>
              </a: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1074643" y="4604646"/>
              <a:ext cx="3108889" cy="50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i="0" dirty="0">
                  <a:latin typeface="Franklin Gothic Demi" pitchFamily="34" charset="0"/>
                </a:rPr>
                <a:t>Product/Market Fit</a:t>
              </a:r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6779041" y="4604646"/>
              <a:ext cx="1506842" cy="50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i="0" dirty="0">
                  <a:latin typeface="Franklin Gothic Demi" pitchFamily="34" charset="0"/>
                </a:rPr>
                <a:t>Scale Up</a:t>
              </a:r>
            </a:p>
          </p:txBody>
        </p:sp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94"/>
            <a:stretch>
              <a:fillRect/>
            </a:stretch>
          </p:blipFill>
          <p:spPr bwMode="auto">
            <a:xfrm>
              <a:off x="762000" y="2057400"/>
              <a:ext cx="7620000" cy="2083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57"/>
            <a:stretch>
              <a:fillRect/>
            </a:stretch>
          </p:blipFill>
          <p:spPr bwMode="auto">
            <a:xfrm>
              <a:off x="762000" y="1426030"/>
              <a:ext cx="7620000" cy="50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54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077200" cy="1371600"/>
          </a:xfrm>
        </p:spPr>
        <p:txBody>
          <a:bodyPr/>
          <a:lstStyle/>
          <a:p>
            <a:r>
              <a:rPr lang="en-US" dirty="0" smtClean="0"/>
              <a:t>Finding product/market fit needs both offline and online testing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62000" y="1905000"/>
            <a:ext cx="2514599" cy="838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0" dirty="0" smtClean="0">
                <a:latin typeface="Franklin Gothic Demi" pitchFamily="34" charset="0"/>
              </a:rPr>
              <a:t>Offline Testing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1905000"/>
            <a:ext cx="5181600" cy="8382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0" dirty="0" smtClean="0">
                <a:latin typeface="Franklin Gothic Demi" pitchFamily="34" charset="0"/>
              </a:rPr>
              <a:t>Online Testing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33700" y="2971800"/>
            <a:ext cx="2152399" cy="1905001"/>
            <a:chOff x="933700" y="3581400"/>
            <a:chExt cx="2152399" cy="1905001"/>
          </a:xfrm>
        </p:grpSpPr>
        <p:grpSp>
          <p:nvGrpSpPr>
            <p:cNvPr id="6" name="Group 5"/>
            <p:cNvGrpSpPr/>
            <p:nvPr/>
          </p:nvGrpSpPr>
          <p:grpSpPr>
            <a:xfrm flipH="1">
              <a:off x="933700" y="3581400"/>
              <a:ext cx="2152399" cy="1905001"/>
              <a:chOff x="1086100" y="2133599"/>
              <a:chExt cx="2152399" cy="1905001"/>
            </a:xfrm>
          </p:grpSpPr>
          <p:sp>
            <p:nvSpPr>
              <p:cNvPr id="4" name="Curved Up Arrow 3"/>
              <p:cNvSpPr/>
              <p:nvPr/>
            </p:nvSpPr>
            <p:spPr bwMode="auto">
              <a:xfrm>
                <a:off x="1181099" y="3124200"/>
                <a:ext cx="2057400" cy="914400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Curved Up Arrow 4"/>
              <p:cNvSpPr/>
              <p:nvPr/>
            </p:nvSpPr>
            <p:spPr bwMode="auto">
              <a:xfrm rot="10800000">
                <a:off x="1086100" y="2133599"/>
                <a:ext cx="2057400" cy="914400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95051" y="4210735"/>
              <a:ext cx="12296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0" dirty="0" smtClean="0">
                  <a:latin typeface="Franklin Gothic Demi" pitchFamily="34" charset="0"/>
                </a:rPr>
                <a:t>Customer</a:t>
              </a:r>
            </a:p>
            <a:p>
              <a:pPr algn="ctr"/>
              <a:r>
                <a:rPr lang="en-US" i="0" dirty="0" smtClean="0">
                  <a:latin typeface="Franklin Gothic Demi" pitchFamily="34" charset="0"/>
                </a:rPr>
                <a:t>Interviews</a:t>
              </a:r>
              <a:endParaRPr lang="en-US" i="0" dirty="0">
                <a:latin typeface="Franklin Gothic Demi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7851" y="2971800"/>
            <a:ext cx="2152399" cy="1905001"/>
            <a:chOff x="3657851" y="3581400"/>
            <a:chExt cx="2152399" cy="1905001"/>
          </a:xfrm>
        </p:grpSpPr>
        <p:grpSp>
          <p:nvGrpSpPr>
            <p:cNvPr id="9" name="Group 8"/>
            <p:cNvGrpSpPr/>
            <p:nvPr/>
          </p:nvGrpSpPr>
          <p:grpSpPr>
            <a:xfrm flipH="1">
              <a:off x="3657851" y="3581400"/>
              <a:ext cx="2152399" cy="1905001"/>
              <a:chOff x="1086100" y="2133599"/>
              <a:chExt cx="2152399" cy="1905001"/>
            </a:xfrm>
          </p:grpSpPr>
          <p:sp>
            <p:nvSpPr>
              <p:cNvPr id="10" name="Curved Up Arrow 9"/>
              <p:cNvSpPr/>
              <p:nvPr/>
            </p:nvSpPr>
            <p:spPr bwMode="auto">
              <a:xfrm>
                <a:off x="1181099" y="3124200"/>
                <a:ext cx="2057400" cy="914400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Curved Up Arrow 10"/>
              <p:cNvSpPr/>
              <p:nvPr/>
            </p:nvSpPr>
            <p:spPr bwMode="auto">
              <a:xfrm rot="10800000">
                <a:off x="1086100" y="2133599"/>
                <a:ext cx="2057400" cy="914400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237761" y="4210735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0" dirty="0" smtClean="0">
                  <a:latin typeface="Franklin Gothic Demi" pitchFamily="34" charset="0"/>
                </a:rPr>
                <a:t>Landing</a:t>
              </a:r>
            </a:p>
            <a:p>
              <a:pPr algn="ctr"/>
              <a:r>
                <a:rPr lang="en-US" i="0" dirty="0" smtClean="0">
                  <a:latin typeface="Franklin Gothic Demi" pitchFamily="34" charset="0"/>
                </a:rPr>
                <a:t>Pages</a:t>
              </a:r>
              <a:endParaRPr lang="en-US" i="0" dirty="0">
                <a:latin typeface="Franklin Gothic Demi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82001" y="2971800"/>
            <a:ext cx="2152399" cy="1905001"/>
            <a:chOff x="6382001" y="3581400"/>
            <a:chExt cx="2152399" cy="1905001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6382001" y="3581400"/>
              <a:ext cx="2152399" cy="1905001"/>
              <a:chOff x="1086100" y="2133599"/>
              <a:chExt cx="2152399" cy="1905001"/>
            </a:xfrm>
          </p:grpSpPr>
          <p:sp>
            <p:nvSpPr>
              <p:cNvPr id="13" name="Curved Up Arrow 12"/>
              <p:cNvSpPr/>
              <p:nvPr/>
            </p:nvSpPr>
            <p:spPr bwMode="auto">
              <a:xfrm>
                <a:off x="1181099" y="3124200"/>
                <a:ext cx="2057400" cy="914400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Curved Up Arrow 13"/>
              <p:cNvSpPr/>
              <p:nvPr/>
            </p:nvSpPr>
            <p:spPr bwMode="auto">
              <a:xfrm rot="10800000">
                <a:off x="1086100" y="2133599"/>
                <a:ext cx="2057400" cy="914400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879590" y="4230469"/>
              <a:ext cx="12738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0" dirty="0" smtClean="0">
                  <a:latin typeface="Franklin Gothic Demi" pitchFamily="34" charset="0"/>
                </a:rPr>
                <a:t>Early</a:t>
              </a:r>
              <a:br>
                <a:rPr lang="en-US" i="0" dirty="0" smtClean="0">
                  <a:latin typeface="Franklin Gothic Demi" pitchFamily="34" charset="0"/>
                </a:rPr>
              </a:br>
              <a:r>
                <a:rPr lang="en-US" i="0" dirty="0" smtClean="0">
                  <a:latin typeface="Franklin Gothic Demi" pitchFamily="34" charset="0"/>
                </a:rPr>
                <a:t>Prototypes</a:t>
              </a:r>
              <a:endParaRPr lang="en-US" i="0" dirty="0">
                <a:latin typeface="Franklin Gothic Demi" pitchFamily="34" charset="0"/>
              </a:endParaRPr>
            </a:p>
          </p:txBody>
        </p:sp>
      </p:grpSp>
      <p:sp>
        <p:nvSpPr>
          <p:cNvPr id="18" name="Right Arrow 17"/>
          <p:cNvSpPr/>
          <p:nvPr/>
        </p:nvSpPr>
        <p:spPr bwMode="auto">
          <a:xfrm>
            <a:off x="3181349" y="3727310"/>
            <a:ext cx="381252" cy="39398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905500" y="3727310"/>
            <a:ext cx="381252" cy="39398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69925" y="6110287"/>
            <a:ext cx="8321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0" dirty="0" smtClean="0">
                <a:latin typeface="Franklin Gothic Demi" pitchFamily="34" charset="0"/>
              </a:rPr>
              <a:t>Product/Market Fit</a:t>
            </a:r>
            <a:endParaRPr lang="en-US" sz="2800" i="0" dirty="0">
              <a:latin typeface="Franklin Gothic Demi" pitchFamily="34" charset="0"/>
            </a:endParaRPr>
          </a:p>
        </p:txBody>
      </p:sp>
      <p:sp>
        <p:nvSpPr>
          <p:cNvPr id="25" name="AutoShape 62"/>
          <p:cNvSpPr>
            <a:spLocks noChangeArrowheads="1"/>
          </p:cNvSpPr>
          <p:nvPr/>
        </p:nvSpPr>
        <p:spPr bwMode="auto">
          <a:xfrm>
            <a:off x="3154362" y="5410200"/>
            <a:ext cx="3352800" cy="609600"/>
          </a:xfrm>
          <a:prstGeom prst="flowChartMerg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2743200"/>
            <a:ext cx="4495800" cy="1752600"/>
          </a:xfrm>
        </p:spPr>
        <p:txBody>
          <a:bodyPr/>
          <a:lstStyle/>
          <a:p>
            <a:r>
              <a:rPr lang="en-US" sz="4400" dirty="0" smtClean="0"/>
              <a:t>Doing Customer Research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32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to a range of customers… not your mom!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038600"/>
            <a:ext cx="14859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2000250"/>
            <a:ext cx="6858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005013"/>
            <a:ext cx="6762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038600"/>
            <a:ext cx="6572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00250"/>
            <a:ext cx="8667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390775"/>
            <a:ext cx="14001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566988" y="2381250"/>
            <a:ext cx="1624012" cy="2714625"/>
            <a:chOff x="2567518" y="2381250"/>
            <a:chExt cx="1623482" cy="2714625"/>
          </a:xfrm>
        </p:grpSpPr>
        <p:sp>
          <p:nvSpPr>
            <p:cNvPr id="11" name="Left Brace 10"/>
            <p:cNvSpPr/>
            <p:nvPr/>
          </p:nvSpPr>
          <p:spPr>
            <a:xfrm>
              <a:off x="3353074" y="2381250"/>
              <a:ext cx="837926" cy="2714625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2567518" y="2971800"/>
              <a:ext cx="93768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9600">
                  <a:solidFill>
                    <a:srgbClr val="0070C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7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an ad on Craigslist to find local people willing to help you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133600" y="1905000"/>
            <a:ext cx="5329238" cy="533400"/>
            <a:chOff x="2519693" y="1676400"/>
            <a:chExt cx="5328907" cy="533400"/>
          </a:xfrm>
        </p:grpSpPr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4467161" y="1685238"/>
              <a:ext cx="33814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i="0" dirty="0">
                  <a:latin typeface="Franklin Gothic Book" pitchFamily="34" charset="0"/>
                </a:rPr>
                <a:t>http://www.craigslist.org</a:t>
              </a:r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693" y="1676400"/>
              <a:ext cx="15494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6750" y="4948238"/>
            <a:ext cx="4521200" cy="1071562"/>
            <a:chOff x="666750" y="4089400"/>
            <a:chExt cx="4521200" cy="107126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0" y="4089400"/>
              <a:ext cx="4521200" cy="71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825621" y="4698999"/>
              <a:ext cx="42034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i="0" dirty="0">
                  <a:latin typeface="Franklin Gothic Book" pitchFamily="34" charset="0"/>
                </a:rPr>
                <a:t>http://www.surveymonkey.com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562600" y="5029200"/>
            <a:ext cx="3232150" cy="969963"/>
            <a:chOff x="5623012" y="4191000"/>
            <a:chExt cx="3231975" cy="96966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4080" y="4191000"/>
              <a:ext cx="252984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5623012" y="4698998"/>
              <a:ext cx="3231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i="0" dirty="0">
                  <a:latin typeface="Franklin Gothic Book" pitchFamily="34" charset="0"/>
                </a:rPr>
                <a:t>http://docs.google.com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52488" y="2971800"/>
            <a:ext cx="7899400" cy="1447800"/>
            <a:chOff x="852098" y="2362200"/>
            <a:chExt cx="7899983" cy="1447800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2424112" y="2362200"/>
              <a:ext cx="4814888" cy="1074029"/>
              <a:chOff x="2743200" y="1447800"/>
              <a:chExt cx="4814888" cy="1074029"/>
            </a:xfrm>
          </p:grpSpPr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>
                <a:fillRect/>
              </a:stretch>
            </p:blipFill>
            <p:spPr bwMode="auto">
              <a:xfrm>
                <a:off x="2743200" y="1557501"/>
                <a:ext cx="928688" cy="923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0488" y="1950329"/>
                <a:ext cx="36576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9"/>
              <p:cNvSpPr txBox="1">
                <a:spLocks noChangeArrowheads="1"/>
              </p:cNvSpPr>
              <p:nvPr/>
            </p:nvSpPr>
            <p:spPr bwMode="auto">
              <a:xfrm>
                <a:off x="3884722" y="1447800"/>
                <a:ext cx="21832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2800">
                    <a:latin typeface="Franklin Gothic Book" pitchFamily="34" charset="0"/>
                  </a:rPr>
                  <a:t>Cindy Alvarez</a:t>
                </a:r>
              </a:p>
            </p:txBody>
          </p:sp>
        </p:grp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852098" y="3348335"/>
              <a:ext cx="78999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i="0" dirty="0">
                  <a:latin typeface="Franklin Gothic Book" pitchFamily="34" charset="0"/>
                </a:rPr>
                <a:t>http://www.slideshare.net/cindyalvarez/user-testing-tactics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by asking questions to help you understand user behavior</a:t>
            </a:r>
            <a:endParaRPr lang="en-US" b="1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 flipH="1">
            <a:off x="990600" y="1828800"/>
            <a:ext cx="3643313" cy="1143000"/>
            <a:chOff x="4222097" y="1676400"/>
            <a:chExt cx="3643690" cy="1143000"/>
          </a:xfrm>
          <a:solidFill>
            <a:srgbClr val="92D050"/>
          </a:solidFill>
        </p:grpSpPr>
        <p:sp>
          <p:nvSpPr>
            <p:cNvPr id="7" name="Rounded Rectangular Callout 6"/>
            <p:cNvSpPr/>
            <p:nvPr/>
          </p:nvSpPr>
          <p:spPr>
            <a:xfrm>
              <a:off x="4222097" y="1676400"/>
              <a:ext cx="3643690" cy="1143000"/>
            </a:xfrm>
            <a:prstGeom prst="wedgeRoundRectCallou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i="0">
                <a:latin typeface="Franklin Gothic Book" pitchFamily="34" charset="0"/>
              </a:endParaRP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341694" y="1838235"/>
              <a:ext cx="3407308" cy="769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200" i="0" dirty="0" smtClean="0">
                  <a:latin typeface="Franklin Gothic Book" pitchFamily="34" charset="0"/>
                </a:rPr>
                <a:t>What are the most frustrating aspects of ABC?</a:t>
              </a:r>
              <a:endParaRPr lang="en-US" sz="2200" i="0" dirty="0">
                <a:latin typeface="Franklin Gothic Book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 flipH="1">
            <a:off x="4596308" y="3556139"/>
            <a:ext cx="4096272" cy="1268868"/>
            <a:chOff x="1219200" y="3941117"/>
            <a:chExt cx="3325894" cy="1088083"/>
          </a:xfrm>
          <a:solidFill>
            <a:srgbClr val="FFFFCC"/>
          </a:solidFill>
        </p:grpSpPr>
        <p:sp>
          <p:nvSpPr>
            <p:cNvPr id="10" name="Rounded Rectangular Callout 9"/>
            <p:cNvSpPr/>
            <p:nvPr/>
          </p:nvSpPr>
          <p:spPr>
            <a:xfrm>
              <a:off x="1219200" y="3941117"/>
              <a:ext cx="3325894" cy="1088083"/>
            </a:xfrm>
            <a:prstGeom prst="wedgeRoundRectCallout">
              <a:avLst/>
            </a:prstGeom>
            <a:grpFill/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i="0">
                <a:latin typeface="Franklin Gothic Book" pitchFamily="34" charset="0"/>
              </a:endParaRPr>
            </a:p>
          </p:txBody>
        </p: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1219200" y="4130990"/>
              <a:ext cx="3325894" cy="6598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200" i="0" dirty="0">
                  <a:latin typeface="Franklin Gothic Book" pitchFamily="34" charset="0"/>
                </a:rPr>
                <a:t>If you had a magic </a:t>
              </a:r>
              <a:r>
                <a:rPr lang="en-US" sz="2200" i="0" dirty="0" smtClean="0">
                  <a:latin typeface="Franklin Gothic Book" pitchFamily="34" charset="0"/>
                </a:rPr>
                <a:t>wand </a:t>
              </a:r>
              <a:r>
                <a:rPr lang="en-US" sz="2200" i="0" dirty="0">
                  <a:latin typeface="Franklin Gothic Book" pitchFamily="34" charset="0"/>
                </a:rPr>
                <a:t>to help you with ABC, what would it do?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 flipH="1">
            <a:off x="838200" y="3400425"/>
            <a:ext cx="3489325" cy="1095375"/>
            <a:chOff x="4725611" y="3578393"/>
            <a:chExt cx="3489487" cy="1094779"/>
          </a:xfrm>
          <a:solidFill>
            <a:srgbClr val="FFC000"/>
          </a:solidFill>
        </p:grpSpPr>
        <p:sp>
          <p:nvSpPr>
            <p:cNvPr id="13" name="Rectangular Callout 12"/>
            <p:cNvSpPr/>
            <p:nvPr/>
          </p:nvSpPr>
          <p:spPr>
            <a:xfrm>
              <a:off x="4725611" y="3578393"/>
              <a:ext cx="3489487" cy="1094779"/>
            </a:xfrm>
            <a:prstGeom prst="wedgeRectCallout">
              <a:avLst/>
            </a:prstGeom>
            <a:grpFill/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i="0">
                <a:latin typeface="Franklin Gothic Book" pitchFamily="34" charset="0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4780692" y="3734022"/>
              <a:ext cx="3398784" cy="7690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200" i="0" dirty="0" smtClean="0">
                  <a:latin typeface="Franklin Gothic Book" pitchFamily="34" charset="0"/>
                </a:rPr>
                <a:t>What is the process you go through today to do ABC?</a:t>
              </a:r>
              <a:endParaRPr lang="en-US" sz="2200" i="0" dirty="0">
                <a:latin typeface="Franklin Gothic Book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 flipH="1">
            <a:off x="1524000" y="4945524"/>
            <a:ext cx="4572000" cy="1447800"/>
            <a:chOff x="3867150" y="5048250"/>
            <a:chExt cx="4572000" cy="1447800"/>
          </a:xfrm>
          <a:solidFill>
            <a:srgbClr val="FF9F9F"/>
          </a:solidFill>
        </p:grpSpPr>
        <p:sp>
          <p:nvSpPr>
            <p:cNvPr id="16" name="Oval Callout 15"/>
            <p:cNvSpPr/>
            <p:nvPr/>
          </p:nvSpPr>
          <p:spPr>
            <a:xfrm>
              <a:off x="3867150" y="5048250"/>
              <a:ext cx="4572000" cy="1447800"/>
            </a:xfrm>
            <a:prstGeom prst="wedgeEllipseCallout">
              <a:avLst/>
            </a:prstGeom>
            <a:grp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i="0">
                <a:latin typeface="Franklin Gothic Book" pitchFamily="34" charset="0"/>
              </a:endParaRPr>
            </a:p>
          </p:txBody>
        </p:sp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4099422" y="5428159"/>
              <a:ext cx="404482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200" i="0" dirty="0">
                  <a:latin typeface="Franklin Gothic Book" pitchFamily="34" charset="0"/>
                </a:rPr>
                <a:t>How much would you expect this magic wand to cost</a:t>
              </a:r>
              <a:r>
                <a:rPr lang="en-US" sz="2200" i="0" dirty="0" smtClean="0">
                  <a:latin typeface="Franklin Gothic Book" pitchFamily="34" charset="0"/>
                </a:rPr>
                <a:t>?</a:t>
              </a:r>
              <a:endParaRPr lang="en-US" sz="2200" i="0" dirty="0">
                <a:latin typeface="Franklin Gothic Book" pitchFamily="34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 flipH="1">
            <a:off x="4860925" y="1950763"/>
            <a:ext cx="3749675" cy="1328738"/>
            <a:chOff x="914400" y="1905000"/>
            <a:chExt cx="3749513" cy="1329035"/>
          </a:xfrm>
          <a:solidFill>
            <a:srgbClr val="00B0F0"/>
          </a:solidFill>
        </p:grpSpPr>
        <p:sp>
          <p:nvSpPr>
            <p:cNvPr id="19" name="Oval Callout 18"/>
            <p:cNvSpPr/>
            <p:nvPr/>
          </p:nvSpPr>
          <p:spPr>
            <a:xfrm>
              <a:off x="914400" y="1905000"/>
              <a:ext cx="3749513" cy="1329035"/>
            </a:xfrm>
            <a:prstGeom prst="wedgeEllipseCallou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00" i="0">
                <a:latin typeface="Franklin Gothic Book" pitchFamily="34" charset="0"/>
              </a:endParaRPr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1398507" y="2209800"/>
              <a:ext cx="2792493" cy="769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200" i="0" dirty="0" smtClean="0">
                  <a:latin typeface="Franklin Gothic Book" pitchFamily="34" charset="0"/>
                </a:rPr>
                <a:t>May I ask you why ABC is frustrating?</a:t>
              </a:r>
              <a:endParaRPr lang="en-US" sz="2200" i="0" dirty="0">
                <a:latin typeface="Franklin Gothic Boo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8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9929</TotalTime>
  <Words>833</Words>
  <Application>Microsoft Office PowerPoint</Application>
  <PresentationFormat>On-screen Show (4:3)</PresentationFormat>
  <Paragraphs>149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Pixel</vt:lpstr>
      <vt:lpstr>Custom Design</vt:lpstr>
      <vt:lpstr>Get Going!</vt:lpstr>
      <vt:lpstr>In high school, we decided to become internet entrepreneurs</vt:lpstr>
      <vt:lpstr>We believe in the “Lean Startup” philosophy and execution</vt:lpstr>
      <vt:lpstr>Most startups fail because they don’t find product/market fit</vt:lpstr>
      <vt:lpstr>Finding product/market fit needs both offline and online testing</vt:lpstr>
      <vt:lpstr>Doing Customer Research</vt:lpstr>
      <vt:lpstr>Talk to a range of customers… not your mom!</vt:lpstr>
      <vt:lpstr>Post an ad on Craigslist to find local people willing to help you</vt:lpstr>
      <vt:lpstr>Start by asking questions to help you understand user behavior</vt:lpstr>
      <vt:lpstr>In subsequent interviews, present your solution for feedback</vt:lpstr>
      <vt:lpstr>Organize your answers and anecdotes into broad categories</vt:lpstr>
      <vt:lpstr>Form teams and prepare customer interview questions (15 min)</vt:lpstr>
      <vt:lpstr>Don’t be shy! Interview someone on a different team (2 x 10 min)</vt:lpstr>
      <vt:lpstr>Regroup and analyze what your group has learned (20 min)</vt:lpstr>
      <vt:lpstr>Break</vt:lpstr>
      <vt:lpstr>Case Study: WedConnect</vt:lpstr>
      <vt:lpstr>We had an idea to connect online brides to affordable vendors</vt:lpstr>
      <vt:lpstr>3rd party tools can help you test a prototype quickly</vt:lpstr>
      <vt:lpstr>In 5 days, we had numbers to evaluate The Wed Connect</vt:lpstr>
      <vt:lpstr>Qualitative feedback taught us about the customer</vt:lpstr>
      <vt:lpstr>Building Your Prototype</vt:lpstr>
      <vt:lpstr>Think creatively in order to build your first prototype</vt:lpstr>
      <vt:lpstr>Aardvark went off to see the wonderful Wizard of Oz</vt:lpstr>
      <vt:lpstr>Food on the Table started with real, live “concierge” service</vt:lpstr>
      <vt:lpstr>TikTok and LunaTik raised money for iPod nano watches</vt:lpstr>
      <vt:lpstr>Yahoo! began as a manually curated collection of links</vt:lpstr>
      <vt:lpstr>What if you wanted to build a newspaper from social media?</vt:lpstr>
      <vt:lpstr>Brainstorm a strategy for building your prototype (20 min)</vt:lpstr>
      <vt:lpstr>Let’s hear some ideas! Share how to execute your idea (3 min each)</vt:lpstr>
      <vt:lpstr>LaunchBit helps new entrepreneurs launch their web businesses</vt:lpstr>
      <vt:lpstr>Build and test your idea without programming – Get going!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going</dc:title>
  <dc:creator>Elizabeth Yin</dc:creator>
  <cp:lastModifiedBy>Jennifer Chin</cp:lastModifiedBy>
  <cp:revision>850</cp:revision>
  <cp:lastPrinted>2010-10-20T20:30:01Z</cp:lastPrinted>
  <dcterms:created xsi:type="dcterms:W3CDTF">2010-10-03T21:05:43Z</dcterms:created>
  <dcterms:modified xsi:type="dcterms:W3CDTF">2011-03-28T01:58:51Z</dcterms:modified>
</cp:coreProperties>
</file>